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58" r:id="rId3"/>
    <p:sldId id="328" r:id="rId4"/>
    <p:sldId id="259" r:id="rId5"/>
    <p:sldId id="261" r:id="rId6"/>
    <p:sldId id="262" r:id="rId7"/>
    <p:sldId id="660" r:id="rId8"/>
    <p:sldId id="661" r:id="rId9"/>
    <p:sldId id="264" r:id="rId10"/>
    <p:sldId id="659" r:id="rId11"/>
    <p:sldId id="266" r:id="rId12"/>
    <p:sldId id="267" r:id="rId13"/>
    <p:sldId id="268" r:id="rId14"/>
    <p:sldId id="269" r:id="rId15"/>
    <p:sldId id="270" r:id="rId16"/>
    <p:sldId id="271" r:id="rId17"/>
    <p:sldId id="665" r:id="rId18"/>
    <p:sldId id="273" r:id="rId19"/>
    <p:sldId id="666" r:id="rId20"/>
    <p:sldId id="689" r:id="rId21"/>
    <p:sldId id="272" r:id="rId22"/>
    <p:sldId id="274" r:id="rId23"/>
    <p:sldId id="275" r:id="rId24"/>
    <p:sldId id="668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669" r:id="rId36"/>
    <p:sldId id="671" r:id="rId37"/>
    <p:sldId id="679" r:id="rId38"/>
    <p:sldId id="676" r:id="rId39"/>
    <p:sldId id="677" r:id="rId40"/>
    <p:sldId id="678" r:id="rId41"/>
    <p:sldId id="672" r:id="rId42"/>
    <p:sldId id="673" r:id="rId43"/>
    <p:sldId id="674" r:id="rId44"/>
    <p:sldId id="276" r:id="rId45"/>
    <p:sldId id="670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x="9144000" cy="5143500" type="screen16x9"/>
  <p:notesSz cx="6858000" cy="9144000"/>
  <p:embeddedFontLst>
    <p:embeddedFont>
      <p:font typeface="Avenir" panose="02000503020000020003" pitchFamily="2" charset="0"/>
      <p:regular r:id="rId78"/>
      <p:italic r:id="rId79"/>
    </p:embeddedFont>
    <p:embeddedFont>
      <p:font typeface="Helvetica Neue" panose="02000503000000020004" pitchFamily="2" charset="0"/>
      <p:regular r:id="rId80"/>
      <p:bold r:id="rId81"/>
      <p:italic r:id="rId82"/>
      <p:boldItalic r:id="rId83"/>
    </p:embeddedFont>
    <p:embeddedFont>
      <p:font typeface="Helvetica Neue Light" panose="02000403000000020004" pitchFamily="2" charset="0"/>
      <p:regular r:id="rId84"/>
      <p:bold r:id="rId85"/>
      <p:italic r:id="rId86"/>
      <p:boldItalic r:id="rId87"/>
    </p:embeddedFont>
    <p:embeddedFont>
      <p:font typeface="Lato" panose="020F0502020204030203" pitchFamily="34" charset="0"/>
      <p:regular r:id="rId88"/>
      <p:bold r:id="rId89"/>
      <p:italic r:id="rId90"/>
      <p:boldItalic r:id="rId91"/>
    </p:embeddedFont>
    <p:embeddedFont>
      <p:font typeface="Raleway" pitchFamily="2" charset="77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ndsey Heag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F84B0B-B6BB-48FC-809C-9AE6EAE5E29A}">
  <a:tblStyle styleId="{B6F84B0B-B6BB-48FC-809C-9AE6EAE5E2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6F2F68-D0AF-4413-8F34-064F6F2E7E92}" styleName="Table_1">
    <a:wholeTbl>
      <a:tcTxStyle b="off" i="off">
        <a:font>
          <a:latin typeface="Arial"/>
          <a:ea typeface="Arial"/>
          <a:cs typeface="Arial"/>
        </a:font>
        <a:srgbClr val="113C68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0000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0000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161" d="100"/>
          <a:sy n="161" d="100"/>
        </p:scale>
        <p:origin x="2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21T05:36:57.312" idx="1">
    <p:pos x="6000" y="0"/>
    <p:text>todos: swap out mineral exploration for casing example, include early mineral exploration example to show joint inversion capabilities too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21T14:39:25.284" idx="3">
    <p:pos x="6000" y="0"/>
    <p:text>todo: add slide on mineral exploration and one on permafrost work with ualberta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dc12b11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dc12b11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dc12b11d8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dc12b11d8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299665a8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299665a8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299665a85_0_1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c299665a85_0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299665a85_0_1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c299665a85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2e86337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2e86337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299665a85_0_1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299665a85_0_1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0f58b65445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0f58b65445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446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299665a85_0_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299665a85_0_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299665a85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299665a85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299665a85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299665a85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299665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299665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299665a85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299665a85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5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299665a85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299665a85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99665a85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299665a85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299665a85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299665a85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299665a85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299665a85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299665a85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c299665a85_0_1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299665a85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299665a85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299665a85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c299665a85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299665a85_0_1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299665a85_0_1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299665a85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c299665a85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299665a8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299665a8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51774520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51774520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30k users for EM geosci, 25k for GPG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299665a85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299665a85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265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f58b65445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f58b65445_0_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f58b65445_0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0f58b65445_0_1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f58b65445_0_1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f58b65445_0_1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f58b65445_0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0f58b65445_0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f58b65445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0f58b65445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f58b65445_0_1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0f58b65445_0_1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f58b65445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0f58b65445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3918a76d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3918a76d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299665a8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299665a8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f58b65445_0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0f58b65445_0_1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299665a85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299665a85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4713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c51774520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c51774520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51774520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c51774520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of clearing in canada: in $100’s millions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c299665a85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2c299665a85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c299665a85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c299665a85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c299665a85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2c299665a85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Locations accuracy: objective: 95% within 50 cm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Platform altitude: +- 0.3 m for 90%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Platform attitude: +- 5º for 90%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Blind grid for detection and classification (detect targets and reject false alarms)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1.8m x 1.8m loops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Avoid early time channels (but still able to use 150-200 microsecs)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c299665a85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2c299665a85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299665a85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g2c299665a85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c299665a85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g2c299665a85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299665a85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299665a85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c299665a85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2c299665a85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c299665a85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2c299665a85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c299665a85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g2c299665a85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c299665a8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g2c299665a8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c299665a85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g2c299665a85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c299665a85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g2c299665a85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c299665a85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g2c299665a85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c299665a85_0_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1" name="Google Shape;1011;g2c299665a85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c299665a85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3" name="Google Shape;1023;g2c299665a85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c299665a85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3" name="Google Shape;1033;g2c299665a85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99665a85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299665a85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c299665a85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g2c299665a85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c299665a8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g2c299665a8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c299665a85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g2c299665a85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c299665a85_0_1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2c299665a85_0_1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c299665a85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2c299665a85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c299665a85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6" name="Google Shape;1106;g2c299665a85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c299665a85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9" name="Google Shape;1119;g2c299665a85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c299665a85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g2c299665a85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c299665a85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1" name="Google Shape;1151;g2c299665a85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c299665a85_0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c299665a85_0_1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299665a85_0_1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299665a85_0_1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c299665a85_0_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2c299665a85_0_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c299665a85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c299665a85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299665a85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299665a85_0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299665a8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299665a8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 Light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774855"/>
            <a:ext cx="8229600" cy="3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/>
            </a:lvl1pPr>
            <a:lvl2pPr marL="914400" lvl="1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2pPr>
            <a:lvl3pPr marL="137160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743200" lvl="5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mpeg.xyz/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f.eos.ubc.ca/sites/default/files/sdevriese/files/int-2016-0141_1(1).pdf" TargetMode="External"/><Relationship Id="rId3" Type="http://schemas.openxmlformats.org/officeDocument/2006/relationships/image" Target="../media/image42.emf"/><Relationship Id="rId7" Type="http://schemas.openxmlformats.org/officeDocument/2006/relationships/hyperlink" Target="https://gif.eos.ubc.ca/sites/default/files/sdevriese/files/int-2016-0140_1(1).pdf" TargetMode="Externa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f.eos.ubc.ca/sites/default/files/sdevriese/files/int-2016-0142_1(1).pdf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gif"/><Relationship Id="rId9" Type="http://schemas.openxmlformats.org/officeDocument/2006/relationships/image" Target="../media/image66.png"/><Relationship Id="rId14" Type="http://schemas.openxmlformats.org/officeDocument/2006/relationships/image" Target="../media/image7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courses.geosci.xyz/gwb202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gi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72.tiff"/><Relationship Id="rId4" Type="http://schemas.openxmlformats.org/officeDocument/2006/relationships/hyperlink" Target="https://geosci.xyz/" TargetMode="External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190/tle41020083.1" TargetMode="External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35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41.png"/><Relationship Id="rId5" Type="http://schemas.openxmlformats.org/officeDocument/2006/relationships/image" Target="../media/image127.png"/><Relationship Id="rId10" Type="http://schemas.openxmlformats.org/officeDocument/2006/relationships/image" Target="../media/image140.png"/><Relationship Id="rId4" Type="http://schemas.openxmlformats.org/officeDocument/2006/relationships/image" Target="../media/image138.png"/><Relationship Id="rId9" Type="http://schemas.openxmlformats.org/officeDocument/2006/relationships/image" Target="../media/image139.png"/><Relationship Id="rId14" Type="http://schemas.openxmlformats.org/officeDocument/2006/relationships/image" Target="../media/image14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7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impeg.xyz/" TargetMode="External"/><Relationship Id="rId5" Type="http://schemas.openxmlformats.org/officeDocument/2006/relationships/hyperlink" Target="mailto:lheagy@eoas.ubc.ca" TargetMode="External"/><Relationship Id="rId10" Type="http://schemas.openxmlformats.org/officeDocument/2006/relationships/hyperlink" Target="https://geosci.xyz/" TargetMode="External"/><Relationship Id="rId4" Type="http://schemas.openxmlformats.org/officeDocument/2006/relationships/image" Target="../media/image168.png"/><Relationship Id="rId9" Type="http://schemas.openxmlformats.org/officeDocument/2006/relationships/image" Target="../media/image1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839525"/>
            <a:ext cx="85206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80" dirty="0"/>
              <a:t>geophysical electromagnetics</a:t>
            </a:r>
            <a:br>
              <a:rPr lang="en-US" sz="2580" dirty="0"/>
            </a:br>
            <a:r>
              <a:rPr lang="en-US" sz="2580" dirty="0"/>
              <a:t>imaging the subsurface from shallow to deep </a:t>
            </a:r>
            <a:endParaRPr sz="258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742950" y="2848600"/>
            <a:ext cx="7658100" cy="22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/>
              <a:t>Lindsey Heagy</a:t>
            </a:r>
            <a:endParaRPr sz="1600" baseline="30000" dirty="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aseline="30000" dirty="0"/>
              <a:t> </a:t>
            </a:r>
            <a:r>
              <a:rPr lang="en-GB" sz="1200" dirty="0"/>
              <a:t>University of British Columbia -- Geophysical Inversion Facility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BEA0-B46C-B8EA-645F-2DD62E88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and inverse problems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AF26D-FD2C-9168-D48D-9DCDA770CA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Google Shape;143;p29">
            <a:extLst>
              <a:ext uri="{FF2B5EF4-FFF2-40B4-BE49-F238E27FC236}">
                <a16:creationId xmlns:a16="http://schemas.microsoft.com/office/drawing/2014/main" id="{A79220D7-2E95-137D-42DA-E97F2D5FD0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6822" y="920801"/>
            <a:ext cx="5930355" cy="4136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81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statement of the inverse problem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observations: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uncertainties: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ability to forward model: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Find the Earth model that gave rise to the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63" name="Google Shape;163;p24"/>
          <p:cNvGrpSpPr/>
          <p:nvPr/>
        </p:nvGrpSpPr>
        <p:grpSpPr>
          <a:xfrm>
            <a:off x="5164461" y="1347952"/>
            <a:ext cx="3972641" cy="2992320"/>
            <a:chOff x="4859661" y="1274752"/>
            <a:chExt cx="3972641" cy="2992320"/>
          </a:xfrm>
        </p:grpSpPr>
        <p:pic>
          <p:nvPicPr>
            <p:cNvPr id="164" name="Google Shape;164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9661" y="1274752"/>
              <a:ext cx="3972641" cy="29923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5" name="Google Shape;165;p24"/>
            <p:cNvCxnSpPr/>
            <p:nvPr/>
          </p:nvCxnSpPr>
          <p:spPr>
            <a:xfrm flipH="1">
              <a:off x="7730600" y="2655400"/>
              <a:ext cx="246300" cy="2892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24"/>
            <p:cNvCxnSpPr/>
            <p:nvPr/>
          </p:nvCxnSpPr>
          <p:spPr>
            <a:xfrm>
              <a:off x="7730600" y="29372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24"/>
            <p:cNvCxnSpPr/>
            <p:nvPr/>
          </p:nvCxnSpPr>
          <p:spPr>
            <a:xfrm>
              <a:off x="7976900" y="26475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0096" y="1330325"/>
            <a:ext cx="1904526" cy="30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0097" y="1744348"/>
            <a:ext cx="195958" cy="20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9719" y="1997491"/>
            <a:ext cx="952265" cy="2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0622" y="2266938"/>
            <a:ext cx="2594920" cy="82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0624" y="3798549"/>
            <a:ext cx="2594922" cy="81667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statement of the inverse problem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462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observations: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uncertainties: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ability to forward model: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Inverse problem: Find an Earth model that fits those data and a-priori information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80" name="Google Shape;180;p25"/>
          <p:cNvGrpSpPr/>
          <p:nvPr/>
        </p:nvGrpSpPr>
        <p:grpSpPr>
          <a:xfrm>
            <a:off x="5164461" y="1347952"/>
            <a:ext cx="3972641" cy="2992320"/>
            <a:chOff x="4859661" y="1274752"/>
            <a:chExt cx="3972641" cy="2992320"/>
          </a:xfrm>
        </p:grpSpPr>
        <p:pic>
          <p:nvPicPr>
            <p:cNvPr id="181" name="Google Shape;181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9661" y="1274752"/>
              <a:ext cx="3972641" cy="29923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2" name="Google Shape;182;p25"/>
            <p:cNvCxnSpPr/>
            <p:nvPr/>
          </p:nvCxnSpPr>
          <p:spPr>
            <a:xfrm flipH="1">
              <a:off x="7730600" y="2655400"/>
              <a:ext cx="246300" cy="2892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5"/>
            <p:cNvCxnSpPr/>
            <p:nvPr/>
          </p:nvCxnSpPr>
          <p:spPr>
            <a:xfrm>
              <a:off x="7730600" y="29372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5"/>
            <p:cNvCxnSpPr/>
            <p:nvPr/>
          </p:nvCxnSpPr>
          <p:spPr>
            <a:xfrm>
              <a:off x="7976900" y="26475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0096" y="1330325"/>
            <a:ext cx="1904526" cy="30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0097" y="1744348"/>
            <a:ext cx="195958" cy="20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9719" y="1997491"/>
            <a:ext cx="952265" cy="239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925" y="3369350"/>
            <a:ext cx="4207151" cy="8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0400"/>
            <a:ext cx="2185275" cy="7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311700" y="1038975"/>
            <a:ext cx="47328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/>
              <a:t>Simulation and parameter estimation in geophysics</a:t>
            </a:r>
            <a:endParaRPr sz="1600" i="1"/>
          </a:p>
        </p:txBody>
      </p:sp>
      <p:sp>
        <p:nvSpPr>
          <p:cNvPr id="196" name="Google Shape;196;p26"/>
          <p:cNvSpPr txBox="1"/>
          <p:nvPr/>
        </p:nvSpPr>
        <p:spPr>
          <a:xfrm>
            <a:off x="235500" y="1904500"/>
            <a:ext cx="49662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common framework for simulations &amp; inversions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accelerate research: build upon others work 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facilitate reproducibility of results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build &amp; deploy in python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open-source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4">
            <a:alphaModFix/>
          </a:blip>
          <a:srcRect l="1408" t="1378" r="2131" b="2254"/>
          <a:stretch/>
        </p:blipFill>
        <p:spPr>
          <a:xfrm>
            <a:off x="5201700" y="300400"/>
            <a:ext cx="3735699" cy="44460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Google Shape;196;p26">
            <a:extLst>
              <a:ext uri="{FF2B5EF4-FFF2-40B4-BE49-F238E27FC236}">
                <a16:creationId xmlns:a16="http://schemas.microsoft.com/office/drawing/2014/main" id="{58A07126-39A2-3C3B-8993-31BA4A094A40}"/>
              </a:ext>
            </a:extLst>
          </p:cNvPr>
          <p:cNvSpPr txBox="1"/>
          <p:nvPr/>
        </p:nvSpPr>
        <p:spPr>
          <a:xfrm>
            <a:off x="6053321" y="4746410"/>
            <a:ext cx="2335378" cy="43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https://simpeg.xyz</a:t>
            </a:r>
            <a:endParaRPr lang="en-US"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342900" y="154484"/>
            <a:ext cx="61722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307"/>
              <a:buFont typeface="Helvetica Neue Light"/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Multi-scale EM geophysical methods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ldNum" idx="12"/>
          </p:nvPr>
        </p:nvSpPr>
        <p:spPr>
          <a:xfrm>
            <a:off x="4914900" y="3575448"/>
            <a:ext cx="1600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372" y="1580145"/>
            <a:ext cx="918191" cy="54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887" y="1552026"/>
            <a:ext cx="1367005" cy="5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8739" y="1361706"/>
            <a:ext cx="601127" cy="842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634301" y="869261"/>
            <a:ext cx="2337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Controlled-source EM </a:t>
            </a:r>
            <a:endParaRPr sz="1100"/>
          </a:p>
        </p:txBody>
      </p:sp>
      <p:sp>
        <p:nvSpPr>
          <p:cNvPr id="209" name="Google Shape;209;p27"/>
          <p:cNvSpPr txBox="1"/>
          <p:nvPr/>
        </p:nvSpPr>
        <p:spPr>
          <a:xfrm>
            <a:off x="5180729" y="869261"/>
            <a:ext cx="2337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Natural source EM</a:t>
            </a:r>
            <a:endParaRPr sz="1100"/>
          </a:p>
        </p:txBody>
      </p:sp>
      <p:cxnSp>
        <p:nvCxnSpPr>
          <p:cNvPr id="210" name="Google Shape;210;p27"/>
          <p:cNvCxnSpPr/>
          <p:nvPr/>
        </p:nvCxnSpPr>
        <p:spPr>
          <a:xfrm>
            <a:off x="906191" y="2571750"/>
            <a:ext cx="7090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1" name="Google Shape;211;p27"/>
          <p:cNvSpPr txBox="1"/>
          <p:nvPr/>
        </p:nvSpPr>
        <p:spPr>
          <a:xfrm>
            <a:off x="3063940" y="2249555"/>
            <a:ext cx="2624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Depth from the surface</a:t>
            </a:r>
            <a:endParaRPr sz="1100"/>
          </a:p>
        </p:txBody>
      </p:sp>
      <p:sp>
        <p:nvSpPr>
          <p:cNvPr id="212" name="Google Shape;212;p27"/>
          <p:cNvSpPr txBox="1"/>
          <p:nvPr/>
        </p:nvSpPr>
        <p:spPr>
          <a:xfrm>
            <a:off x="585983" y="2768326"/>
            <a:ext cx="762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meters</a:t>
            </a:r>
            <a:endParaRPr sz="1100"/>
          </a:p>
        </p:txBody>
      </p:sp>
      <p:sp>
        <p:nvSpPr>
          <p:cNvPr id="213" name="Google Shape;213;p27"/>
          <p:cNvSpPr txBox="1"/>
          <p:nvPr/>
        </p:nvSpPr>
        <p:spPr>
          <a:xfrm>
            <a:off x="1802960" y="2768326"/>
            <a:ext cx="828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Tens of meters</a:t>
            </a:r>
            <a:endParaRPr sz="1100"/>
          </a:p>
        </p:txBody>
      </p:sp>
      <p:sp>
        <p:nvSpPr>
          <p:cNvPr id="214" name="Google Shape;214;p27"/>
          <p:cNvSpPr txBox="1"/>
          <p:nvPr/>
        </p:nvSpPr>
        <p:spPr>
          <a:xfrm>
            <a:off x="3098929" y="2768325"/>
            <a:ext cx="1017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Hundreds of meters</a:t>
            </a:r>
            <a:endParaRPr sz="1100"/>
          </a:p>
        </p:txBody>
      </p:sp>
      <p:sp>
        <p:nvSpPr>
          <p:cNvPr id="215" name="Google Shape;215;p27"/>
          <p:cNvSpPr txBox="1"/>
          <p:nvPr/>
        </p:nvSpPr>
        <p:spPr>
          <a:xfrm>
            <a:off x="4584088" y="2768326"/>
            <a:ext cx="1017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Kilometers</a:t>
            </a:r>
            <a:endParaRPr sz="1100"/>
          </a:p>
        </p:txBody>
      </p:sp>
      <p:sp>
        <p:nvSpPr>
          <p:cNvPr id="216" name="Google Shape;216;p27"/>
          <p:cNvSpPr txBox="1"/>
          <p:nvPr/>
        </p:nvSpPr>
        <p:spPr>
          <a:xfrm>
            <a:off x="967372" y="1326711"/>
            <a:ext cx="918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Inductive</a:t>
            </a:r>
            <a:endParaRPr sz="1100"/>
          </a:p>
        </p:txBody>
      </p:sp>
      <p:sp>
        <p:nvSpPr>
          <p:cNvPr id="217" name="Google Shape;217;p27"/>
          <p:cNvSpPr txBox="1"/>
          <p:nvPr/>
        </p:nvSpPr>
        <p:spPr>
          <a:xfrm>
            <a:off x="2279293" y="1314799"/>
            <a:ext cx="918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Grounded</a:t>
            </a:r>
            <a:endParaRPr sz="1100"/>
          </a:p>
        </p:txBody>
      </p:sp>
      <p:sp>
        <p:nvSpPr>
          <p:cNvPr id="218" name="Google Shape;218;p27"/>
          <p:cNvSpPr txBox="1"/>
          <p:nvPr/>
        </p:nvSpPr>
        <p:spPr>
          <a:xfrm>
            <a:off x="6069247" y="2772115"/>
            <a:ext cx="1017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Tens of kilometers</a:t>
            </a:r>
            <a:endParaRPr sz="1100"/>
          </a:p>
        </p:txBody>
      </p:sp>
      <p:sp>
        <p:nvSpPr>
          <p:cNvPr id="219" name="Google Shape;219;p27"/>
          <p:cNvSpPr txBox="1"/>
          <p:nvPr/>
        </p:nvSpPr>
        <p:spPr>
          <a:xfrm>
            <a:off x="7434170" y="2768324"/>
            <a:ext cx="1213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Hundreds of kilometers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342900" y="154484"/>
            <a:ext cx="61722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307"/>
              <a:buFont typeface="Helvetica Neue Light"/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Multi-scale EM geophysical methods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4914900" y="3575448"/>
            <a:ext cx="1600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372" y="1580145"/>
            <a:ext cx="918191" cy="54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887" y="1552026"/>
            <a:ext cx="1367005" cy="5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8739" y="1361706"/>
            <a:ext cx="601127" cy="84265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634301" y="869261"/>
            <a:ext cx="2337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Controlled-source EM </a:t>
            </a:r>
            <a:endParaRPr sz="1100"/>
          </a:p>
        </p:txBody>
      </p:sp>
      <p:sp>
        <p:nvSpPr>
          <p:cNvPr id="230" name="Google Shape;230;p28"/>
          <p:cNvSpPr txBox="1"/>
          <p:nvPr/>
        </p:nvSpPr>
        <p:spPr>
          <a:xfrm>
            <a:off x="5180729" y="869261"/>
            <a:ext cx="2337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Natural source EM</a:t>
            </a:r>
            <a:endParaRPr sz="1100"/>
          </a:p>
        </p:txBody>
      </p:sp>
      <p:cxnSp>
        <p:nvCxnSpPr>
          <p:cNvPr id="231" name="Google Shape;231;p28"/>
          <p:cNvCxnSpPr/>
          <p:nvPr/>
        </p:nvCxnSpPr>
        <p:spPr>
          <a:xfrm>
            <a:off x="906191" y="2571750"/>
            <a:ext cx="7090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2" name="Google Shape;232;p28"/>
          <p:cNvSpPr txBox="1"/>
          <p:nvPr/>
        </p:nvSpPr>
        <p:spPr>
          <a:xfrm>
            <a:off x="3063940" y="2249555"/>
            <a:ext cx="2624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Depth from the surface</a:t>
            </a:r>
            <a:endParaRPr sz="1100"/>
          </a:p>
        </p:txBody>
      </p:sp>
      <p:pic>
        <p:nvPicPr>
          <p:cNvPr id="233" name="Google Shape;233;p28" descr="ZTEM™ Airborne AFMAG EM Results over the Reese River Geothermal Test Area,  Central Nevada |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8706" y="3608429"/>
            <a:ext cx="1610598" cy="135444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585983" y="2768326"/>
            <a:ext cx="762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meters</a:t>
            </a:r>
            <a:endParaRPr sz="1100"/>
          </a:p>
        </p:txBody>
      </p:sp>
      <p:sp>
        <p:nvSpPr>
          <p:cNvPr id="235" name="Google Shape;235;p28"/>
          <p:cNvSpPr txBox="1"/>
          <p:nvPr/>
        </p:nvSpPr>
        <p:spPr>
          <a:xfrm>
            <a:off x="1802960" y="2768326"/>
            <a:ext cx="828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Tens of meters</a:t>
            </a:r>
            <a:endParaRPr sz="1100"/>
          </a:p>
        </p:txBody>
      </p:sp>
      <p:sp>
        <p:nvSpPr>
          <p:cNvPr id="236" name="Google Shape;236;p28"/>
          <p:cNvSpPr txBox="1"/>
          <p:nvPr/>
        </p:nvSpPr>
        <p:spPr>
          <a:xfrm>
            <a:off x="3098929" y="2768325"/>
            <a:ext cx="1017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Hundreds of meters</a:t>
            </a:r>
            <a:endParaRPr sz="1100"/>
          </a:p>
        </p:txBody>
      </p:sp>
      <p:sp>
        <p:nvSpPr>
          <p:cNvPr id="237" name="Google Shape;237;p28"/>
          <p:cNvSpPr txBox="1"/>
          <p:nvPr/>
        </p:nvSpPr>
        <p:spPr>
          <a:xfrm>
            <a:off x="4584088" y="2768326"/>
            <a:ext cx="1017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Kilometers</a:t>
            </a:r>
            <a:endParaRPr sz="1100"/>
          </a:p>
        </p:txBody>
      </p:sp>
      <p:sp>
        <p:nvSpPr>
          <p:cNvPr id="238" name="Google Shape;238;p28"/>
          <p:cNvSpPr txBox="1"/>
          <p:nvPr/>
        </p:nvSpPr>
        <p:spPr>
          <a:xfrm>
            <a:off x="967372" y="1326711"/>
            <a:ext cx="918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Inductive</a:t>
            </a:r>
            <a:endParaRPr sz="1100"/>
          </a:p>
        </p:txBody>
      </p:sp>
      <p:sp>
        <p:nvSpPr>
          <p:cNvPr id="239" name="Google Shape;239;p28"/>
          <p:cNvSpPr txBox="1"/>
          <p:nvPr/>
        </p:nvSpPr>
        <p:spPr>
          <a:xfrm>
            <a:off x="2279293" y="1314799"/>
            <a:ext cx="918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Grounded</a:t>
            </a:r>
            <a:endParaRPr sz="1100"/>
          </a:p>
        </p:txBody>
      </p:sp>
      <p:pic>
        <p:nvPicPr>
          <p:cNvPr id="240" name="Google Shape;240;p28" descr="Tutorial — resistics 0.0.6 documentati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34687" y="3625871"/>
            <a:ext cx="1441386" cy="80946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6617223" y="3322986"/>
            <a:ext cx="1834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Magnetotellurics (MT)</a:t>
            </a:r>
            <a:endParaRPr sz="1100"/>
          </a:p>
        </p:txBody>
      </p:sp>
      <p:sp>
        <p:nvSpPr>
          <p:cNvPr id="242" name="Google Shape;242;p28"/>
          <p:cNvSpPr txBox="1"/>
          <p:nvPr/>
        </p:nvSpPr>
        <p:spPr>
          <a:xfrm>
            <a:off x="4586798" y="3311150"/>
            <a:ext cx="2030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Z-axis Tipper EM (ZTEM)</a:t>
            </a:r>
            <a:endParaRPr sz="1100"/>
          </a:p>
        </p:txBody>
      </p:sp>
      <p:sp>
        <p:nvSpPr>
          <p:cNvPr id="243" name="Google Shape;243;p28"/>
          <p:cNvSpPr txBox="1"/>
          <p:nvPr/>
        </p:nvSpPr>
        <p:spPr>
          <a:xfrm>
            <a:off x="6069247" y="2772115"/>
            <a:ext cx="1017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Tens of kilometers</a:t>
            </a:r>
            <a:endParaRPr sz="1100"/>
          </a:p>
        </p:txBody>
      </p:sp>
      <p:sp>
        <p:nvSpPr>
          <p:cNvPr id="244" name="Google Shape;244;p28"/>
          <p:cNvSpPr txBox="1"/>
          <p:nvPr/>
        </p:nvSpPr>
        <p:spPr>
          <a:xfrm>
            <a:off x="7434170" y="2768324"/>
            <a:ext cx="1213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Hundreds of kilometers</a:t>
            </a:r>
            <a:endParaRPr sz="1100"/>
          </a:p>
        </p:txBody>
      </p:sp>
      <p:sp>
        <p:nvSpPr>
          <p:cNvPr id="246" name="Google Shape;246;p28"/>
          <p:cNvSpPr txBox="1"/>
          <p:nvPr/>
        </p:nvSpPr>
        <p:spPr>
          <a:xfrm>
            <a:off x="2782034" y="3327501"/>
            <a:ext cx="1651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Airborne EM (AEM)</a:t>
            </a:r>
            <a:endParaRPr sz="1100"/>
          </a:p>
        </p:txBody>
      </p:sp>
      <p:sp>
        <p:nvSpPr>
          <p:cNvPr id="247" name="Google Shape;247;p28"/>
          <p:cNvSpPr txBox="1"/>
          <p:nvPr/>
        </p:nvSpPr>
        <p:spPr>
          <a:xfrm>
            <a:off x="671798" y="3329789"/>
            <a:ext cx="1651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Ground-based EM</a:t>
            </a:r>
            <a:endParaRPr sz="1100"/>
          </a:p>
        </p:txBody>
      </p:sp>
      <p:pic>
        <p:nvPicPr>
          <p:cNvPr id="248" name="Google Shape;248;p28" descr="Pixels and their neighbors: Finite volume - SEG Wiki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271" y="4123398"/>
            <a:ext cx="1219819" cy="648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342544" y="3727343"/>
            <a:ext cx="1050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ERT</a:t>
            </a:r>
            <a:endParaRPr sz="1100"/>
          </a:p>
        </p:txBody>
      </p:sp>
      <p:sp>
        <p:nvSpPr>
          <p:cNvPr id="250" name="Google Shape;250;p28"/>
          <p:cNvSpPr txBox="1"/>
          <p:nvPr/>
        </p:nvSpPr>
        <p:spPr>
          <a:xfrm>
            <a:off x="1496440" y="3723557"/>
            <a:ext cx="1435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Towed-TEM</a:t>
            </a:r>
            <a:endParaRPr sz="1100"/>
          </a:p>
        </p:txBody>
      </p:sp>
      <p:pic>
        <p:nvPicPr>
          <p:cNvPr id="251" name="Google Shape;251;p28" descr="tTEM — A towed transient electromagnetic system for detailed 3D imaging of  the top 70 m of the subsurface | Semantic Schola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07655" y="4145591"/>
            <a:ext cx="1495119" cy="4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0;p19">
            <a:extLst>
              <a:ext uri="{FF2B5EF4-FFF2-40B4-BE49-F238E27FC236}">
                <a16:creationId xmlns:a16="http://schemas.microsoft.com/office/drawing/2014/main" id="{43E1F9CF-A51C-FEFF-4D1C-68F5D508235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59205" r="10783" b="56728"/>
          <a:stretch/>
        </p:blipFill>
        <p:spPr>
          <a:xfrm>
            <a:off x="3349092" y="3681541"/>
            <a:ext cx="1004364" cy="10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problems: scales and surveys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6192"/>
            <a:ext cx="9144003" cy="305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0EAE-62C2-7920-9639-B26FFECD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permafrost: near surface, large areas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05C0D-CB85-670E-EE7F-9E0C8159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142" y="942825"/>
            <a:ext cx="3386672" cy="1954005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Airborne : cover large areas </a:t>
            </a:r>
          </a:p>
          <a:p>
            <a:pPr marL="114300" indent="0">
              <a:buNone/>
            </a:pPr>
            <a:r>
              <a:rPr lang="en-US" dirty="0"/>
              <a:t>Frequency-domain EM system (400Hz – 135k Hz)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F105-37A9-B95F-D981-733BA6361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5" name="image4.jpg">
            <a:extLst>
              <a:ext uri="{FF2B5EF4-FFF2-40B4-BE49-F238E27FC236}">
                <a16:creationId xmlns:a16="http://schemas.microsoft.com/office/drawing/2014/main" id="{8A355DA8-6793-696C-8E64-897ADB102B2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36808" y="613243"/>
            <a:ext cx="2410000" cy="2283587"/>
          </a:xfrm>
          <a:prstGeom prst="rect">
            <a:avLst/>
          </a:prstGeom>
          <a:ln/>
        </p:spPr>
      </p:pic>
      <p:pic>
        <p:nvPicPr>
          <p:cNvPr id="6" name="image3.png">
            <a:extLst>
              <a:ext uri="{FF2B5EF4-FFF2-40B4-BE49-F238E27FC236}">
                <a16:creationId xmlns:a16="http://schemas.microsoft.com/office/drawing/2014/main" id="{AE7783A5-07E1-278E-3271-3E73185254B7}"/>
              </a:ext>
            </a:extLst>
          </p:cNvPr>
          <p:cNvPicPr/>
          <p:nvPr/>
        </p:nvPicPr>
        <p:blipFill rotWithShape="1">
          <a:blip r:embed="rId3"/>
          <a:srcRect t="27805" b="260"/>
          <a:stretch/>
        </p:blipFill>
        <p:spPr bwMode="auto">
          <a:xfrm>
            <a:off x="3334762" y="3039188"/>
            <a:ext cx="5518320" cy="1672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257;p29">
            <a:extLst>
              <a:ext uri="{FF2B5EF4-FFF2-40B4-BE49-F238E27FC236}">
                <a16:creationId xmlns:a16="http://schemas.microsoft.com/office/drawing/2014/main" id="{E8DC4940-4A9E-32C8-1821-17578E0B689A}"/>
              </a:ext>
            </a:extLst>
          </p:cNvPr>
          <p:cNvSpPr txBox="1">
            <a:spLocks/>
          </p:cNvSpPr>
          <p:nvPr/>
        </p:nvSpPr>
        <p:spPr>
          <a:xfrm>
            <a:off x="5535990" y="4709593"/>
            <a:ext cx="3210818" cy="48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r">
              <a:spcAft>
                <a:spcPts val="1200"/>
              </a:spcAft>
              <a:buFont typeface="Helvetica Neue Light"/>
              <a:buNone/>
            </a:pPr>
            <a:r>
              <a:rPr lang="en-US" sz="1200" dirty="0"/>
              <a:t>(Froese et al., 2024, </a:t>
            </a:r>
            <a:r>
              <a:rPr lang="en-US" sz="1200" dirty="0" err="1"/>
              <a:t>Moshtaghian</a:t>
            </a:r>
            <a:r>
              <a:rPr lang="en-US" sz="1200" dirty="0"/>
              <a:t> et al., 2024)</a:t>
            </a:r>
          </a:p>
        </p:txBody>
      </p:sp>
      <p:pic>
        <p:nvPicPr>
          <p:cNvPr id="2050" name="Picture 2" descr="RESOLVE3-768x465">
            <a:extLst>
              <a:ext uri="{FF2B5EF4-FFF2-40B4-BE49-F238E27FC236}">
                <a16:creationId xmlns:a16="http://schemas.microsoft.com/office/drawing/2014/main" id="{DE8F6790-369B-2F28-F139-23963FFC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813" y="901261"/>
            <a:ext cx="2699396" cy="16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1DF91-3DA5-921D-A80A-6C4ABD19B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120430"/>
            <a:ext cx="2558068" cy="273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6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minerals, geothermal: large scales &amp; seeing deep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3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natural source: rely on lightning strikes, solar wind as our source (unknown strength)</a:t>
            </a:r>
            <a:endParaRPr sz="1700"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7224"/>
            <a:ext cx="2044132" cy="15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974" y="1367224"/>
            <a:ext cx="1858301" cy="15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00" y="3285175"/>
            <a:ext cx="12573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3100" y="3285175"/>
            <a:ext cx="116205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>
            <a:spLocks noGrp="1"/>
          </p:cNvSpPr>
          <p:nvPr>
            <p:ph type="body" idx="1"/>
          </p:nvPr>
        </p:nvSpPr>
        <p:spPr>
          <a:xfrm>
            <a:off x="641400" y="2929875"/>
            <a:ext cx="10305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8"/>
              <a:t>lightning</a:t>
            </a:r>
            <a:endParaRPr sz="1808"/>
          </a:p>
        </p:txBody>
      </p:sp>
      <p:sp>
        <p:nvSpPr>
          <p:cNvPr id="283" name="Google Shape;283;p31"/>
          <p:cNvSpPr txBox="1">
            <a:spLocks noGrp="1"/>
          </p:cNvSpPr>
          <p:nvPr>
            <p:ph type="body" idx="1"/>
          </p:nvPr>
        </p:nvSpPr>
        <p:spPr>
          <a:xfrm>
            <a:off x="2888875" y="2929875"/>
            <a:ext cx="10305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8"/>
              <a:t>aurora</a:t>
            </a:r>
            <a:endParaRPr sz="1808"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4300" y="2702375"/>
            <a:ext cx="4288000" cy="22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>
            <a:spLocks noGrp="1"/>
          </p:cNvSpPr>
          <p:nvPr>
            <p:ph type="body" idx="1"/>
          </p:nvPr>
        </p:nvSpPr>
        <p:spPr>
          <a:xfrm>
            <a:off x="5084650" y="1593025"/>
            <a:ext cx="151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skin depth (m) </a:t>
            </a:r>
            <a:endParaRPr sz="1700"/>
          </a:p>
        </p:txBody>
      </p:sp>
      <p:pic>
        <p:nvPicPr>
          <p:cNvPr id="286" name="Google Shape;286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0224" y="2028150"/>
            <a:ext cx="1428344" cy="6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01501" y="2084517"/>
            <a:ext cx="1544871" cy="4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B34E-DCB5-48F5-1DD3-D61DFBCC7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minerals: intermediate scale, multiple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E956-EFEF-7E7E-B51D-8D9EB3EFB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865325"/>
            <a:ext cx="3115478" cy="36261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Diamond exploration: rock units identified using multiple physical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4188D-D3E6-995B-49E8-6951353BF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81915-7F52-2542-FA32-8184714D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37" y="942825"/>
            <a:ext cx="2059063" cy="4118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94E839-C4B5-D023-CCE8-4B99A91F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818" y="817694"/>
            <a:ext cx="3311419" cy="3447621"/>
          </a:xfrm>
          <a:prstGeom prst="rect">
            <a:avLst/>
          </a:prstGeom>
        </p:spPr>
      </p:pic>
      <p:pic>
        <p:nvPicPr>
          <p:cNvPr id="19" name="Google Shape;490;p47">
            <a:extLst>
              <a:ext uri="{FF2B5EF4-FFF2-40B4-BE49-F238E27FC236}">
                <a16:creationId xmlns:a16="http://schemas.microsoft.com/office/drawing/2014/main" id="{D6D3C69D-F8B6-5FA8-6341-5F27E73DEF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42" y="4237602"/>
            <a:ext cx="3836551" cy="87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91;p47">
            <a:extLst>
              <a:ext uri="{FF2B5EF4-FFF2-40B4-BE49-F238E27FC236}">
                <a16:creationId xmlns:a16="http://schemas.microsoft.com/office/drawing/2014/main" id="{07584F7E-8CC3-DFE1-1E67-AC86D06D04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802" y="2209114"/>
            <a:ext cx="2148170" cy="187690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18;p49">
            <a:extLst>
              <a:ext uri="{FF2B5EF4-FFF2-40B4-BE49-F238E27FC236}">
                <a16:creationId xmlns:a16="http://schemas.microsoft.com/office/drawing/2014/main" id="{EF77D760-E757-06D1-113D-A446DAEDA046}"/>
              </a:ext>
            </a:extLst>
          </p:cNvPr>
          <p:cNvSpPr txBox="1"/>
          <p:nvPr/>
        </p:nvSpPr>
        <p:spPr>
          <a:xfrm>
            <a:off x="4970098" y="4223489"/>
            <a:ext cx="1768500" cy="97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u="sng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Devriese </a:t>
            </a:r>
            <a:r>
              <a:rPr lang="en-GB" sz="1200" i="1" u="sng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</a:t>
            </a:r>
            <a:r>
              <a:rPr lang="en-GB" sz="1200" u="sng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2017</a:t>
            </a:r>
            <a:r>
              <a:rPr lang="en-GB" sz="12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200" u="sng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Fournier </a:t>
            </a:r>
            <a:r>
              <a:rPr lang="en-GB" sz="1200" i="1" u="sng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</a:t>
            </a:r>
            <a:r>
              <a:rPr lang="en-GB" sz="1200" u="sng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2017</a:t>
            </a:r>
            <a:r>
              <a:rPr lang="en-GB" sz="12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200" u="sng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Kang </a:t>
            </a:r>
            <a:r>
              <a:rPr lang="en-GB" sz="1200" i="1" u="sng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</a:t>
            </a:r>
            <a:r>
              <a:rPr lang="en-GB" sz="1200" u="sng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2017</a:t>
            </a:r>
            <a:endParaRPr sz="12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501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important problems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4331625"/>
            <a:ext cx="8520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have in common: need to (non-invasively) image the subsurface</a:t>
            </a:r>
            <a:endParaRPr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00"/>
            <a:ext cx="9144003" cy="305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minerals: intermediate scale, multiple data types</a:t>
            </a:r>
            <a:endParaRPr dirty="0"/>
          </a:p>
        </p:txBody>
      </p:sp>
      <p:sp>
        <p:nvSpPr>
          <p:cNvPr id="403" name="Google Shape;403;p41"/>
          <p:cNvSpPr txBox="1">
            <a:spLocks noGrp="1"/>
          </p:cNvSpPr>
          <p:nvPr>
            <p:ph type="body" idx="1"/>
          </p:nvPr>
        </p:nvSpPr>
        <p:spPr>
          <a:xfrm>
            <a:off x="311700" y="1199925"/>
            <a:ext cx="5217900" cy="3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Petrophysically</a:t>
            </a:r>
            <a:r>
              <a:rPr lang="en-GB" dirty="0"/>
              <a:t> and Geologically Guided Inversion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brings in petrophysical information (GMM)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builds a quasi-geology model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important components in the inversion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 dirty="0"/>
              <a:t>multiple data misfits 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 dirty="0"/>
              <a:t>including petrophysical information </a:t>
            </a:r>
            <a:endParaRPr sz="1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475" y="3506634"/>
            <a:ext cx="3672450" cy="126379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213425" y="4455450"/>
            <a:ext cx="8946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T. Astic</a:t>
            </a:r>
            <a:endParaRPr sz="1600"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080" y="4334075"/>
            <a:ext cx="679850" cy="6798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7" name="Google Shape;4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353" y="789125"/>
            <a:ext cx="3672447" cy="43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925" y="845413"/>
            <a:ext cx="4265004" cy="29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21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CO</a:t>
            </a:r>
            <a:r>
              <a:rPr lang="en-GB" sz="2320" baseline="-25000"/>
              <a:t>2</a:t>
            </a:r>
            <a:r>
              <a:rPr lang="en-GB" sz="2320"/>
              <a:t> sequestration, hydrocarbons: fine scales &amp; large contrasts</a:t>
            </a:r>
            <a:endParaRPr sz="232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35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steel casings: highly conductive, magnetic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 dirty="0"/>
              <a:t>grounded sources: helpful for exciting &amp; detecting deep targets</a:t>
            </a:r>
            <a:endParaRPr sz="1700" dirty="0"/>
          </a:p>
        </p:txBody>
      </p:sp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 l="37374"/>
          <a:stretch/>
        </p:blipFill>
        <p:spPr>
          <a:xfrm>
            <a:off x="4376801" y="2779475"/>
            <a:ext cx="4767201" cy="23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425" y="1111050"/>
            <a:ext cx="4076398" cy="166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5">
            <a:alphaModFix/>
          </a:blip>
          <a:srcRect t="11954" b="11954"/>
          <a:stretch/>
        </p:blipFill>
        <p:spPr>
          <a:xfrm>
            <a:off x="840351" y="3659175"/>
            <a:ext cx="3367598" cy="13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l="-112" t="7920" r="63701" b="28206"/>
          <a:stretch/>
        </p:blipFill>
        <p:spPr>
          <a:xfrm>
            <a:off x="1009200" y="2153375"/>
            <a:ext cx="2565576" cy="13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unexploded ordnance: small scales 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near surface (or seafloor), need to detect &amp; classify UXO vs clutter</a:t>
            </a:r>
            <a:endParaRPr dirty="0"/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0" y="2255925"/>
            <a:ext cx="3788627" cy="28513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50" y="1445675"/>
            <a:ext cx="1213100" cy="991474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7" name="Google Shape;297;p32"/>
          <p:cNvSpPr txBox="1"/>
          <p:nvPr/>
        </p:nvSpPr>
        <p:spPr>
          <a:xfrm>
            <a:off x="1300644" y="1520594"/>
            <a:ext cx="14766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rgbClr val="98000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sz="4800" b="1">
              <a:solidFill>
                <a:srgbClr val="98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4819160" y="1445675"/>
            <a:ext cx="14163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UXO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332" y="1806039"/>
            <a:ext cx="2265849" cy="151889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0" name="Google Shape;30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3410" y="3413154"/>
            <a:ext cx="2027695" cy="1518897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1" name="Google Shape;30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5527" y="1904398"/>
            <a:ext cx="2219823" cy="2963002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2" name="Google Shape;302;p32"/>
          <p:cNvSpPr txBox="1"/>
          <p:nvPr/>
        </p:nvSpPr>
        <p:spPr>
          <a:xfrm>
            <a:off x="5560028" y="2913700"/>
            <a:ext cx="1071000" cy="377700"/>
          </a:xfrm>
          <a:prstGeom prst="rect">
            <a:avLst/>
          </a:prstGeom>
          <a:solidFill>
            <a:srgbClr val="FFFFFF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Mortar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5436621" y="4523775"/>
            <a:ext cx="1071000" cy="377700"/>
          </a:xfrm>
          <a:prstGeom prst="rect">
            <a:avLst/>
          </a:prstGeom>
          <a:solidFill>
            <a:srgbClr val="FFFFFF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76 mm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7856150" y="4422200"/>
            <a:ext cx="1159200" cy="445200"/>
          </a:xfrm>
          <a:prstGeom prst="rect">
            <a:avLst/>
          </a:prstGeom>
          <a:solidFill>
            <a:srgbClr val="FFFFFF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popcan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7197342" y="1525851"/>
            <a:ext cx="14163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Not UXO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studies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75368C5E-80A0-278B-BDF3-BFB6BB0496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22" y="1593631"/>
            <a:ext cx="2668751" cy="2001563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78;p15">
            <a:extLst>
              <a:ext uri="{FF2B5EF4-FFF2-40B4-BE49-F238E27FC236}">
                <a16:creationId xmlns:a16="http://schemas.microsoft.com/office/drawing/2014/main" id="{7E36450A-2C18-B49B-EA24-205E896EE3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628" y="1157950"/>
            <a:ext cx="2154693" cy="2872924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62413-C0D1-EE54-1F9F-7A74FD6151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360" t="28348" r="28913"/>
          <a:stretch/>
        </p:blipFill>
        <p:spPr>
          <a:xfrm>
            <a:off x="5718776" y="1593631"/>
            <a:ext cx="2947242" cy="2001563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Google Shape;266;p30">
            <a:extLst>
              <a:ext uri="{FF2B5EF4-FFF2-40B4-BE49-F238E27FC236}">
                <a16:creationId xmlns:a16="http://schemas.microsoft.com/office/drawing/2014/main" id="{43760C0B-2762-91C6-6145-F1B05768D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595193"/>
            <a:ext cx="2719473" cy="973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groundwater</a:t>
            </a:r>
            <a:endParaRPr sz="1700" dirty="0"/>
          </a:p>
        </p:txBody>
      </p:sp>
      <p:sp>
        <p:nvSpPr>
          <p:cNvPr id="7" name="Google Shape;266;p30">
            <a:extLst>
              <a:ext uri="{FF2B5EF4-FFF2-40B4-BE49-F238E27FC236}">
                <a16:creationId xmlns:a16="http://schemas.microsoft.com/office/drawing/2014/main" id="{34A59036-F8EA-CA1B-4E38-087E12EC99C6}"/>
              </a:ext>
            </a:extLst>
          </p:cNvPr>
          <p:cNvSpPr txBox="1">
            <a:spLocks/>
          </p:cNvSpPr>
          <p:nvPr/>
        </p:nvSpPr>
        <p:spPr>
          <a:xfrm>
            <a:off x="3297628" y="4074495"/>
            <a:ext cx="2154694" cy="97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>
              <a:buFont typeface="Helvetica Neue Light"/>
              <a:buNone/>
            </a:pPr>
            <a:r>
              <a:rPr lang="en-US" sz="1700" dirty="0"/>
              <a:t>CO</a:t>
            </a:r>
            <a:r>
              <a:rPr lang="en-US" sz="1700" baseline="-25000" dirty="0"/>
              <a:t>2</a:t>
            </a:r>
            <a:r>
              <a:rPr lang="en-US" sz="1700" dirty="0"/>
              <a:t> sequestration</a:t>
            </a:r>
            <a:endParaRPr lang="en-US" sz="1700" baseline="-25000" dirty="0"/>
          </a:p>
        </p:txBody>
      </p: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DDCDDE90-E48E-33B0-F34E-D6696EEC18DB}"/>
              </a:ext>
            </a:extLst>
          </p:cNvPr>
          <p:cNvSpPr txBox="1">
            <a:spLocks/>
          </p:cNvSpPr>
          <p:nvPr/>
        </p:nvSpPr>
        <p:spPr>
          <a:xfrm>
            <a:off x="5718775" y="3642340"/>
            <a:ext cx="2947241" cy="97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>
              <a:buFont typeface="Helvetica Neue Light"/>
              <a:buNone/>
            </a:pPr>
            <a:r>
              <a:rPr lang="en-US" sz="1700" dirty="0"/>
              <a:t>unexploded ordnance</a:t>
            </a:r>
            <a:endParaRPr lang="en-US" sz="1700" baseline="-25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studies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75368C5E-80A0-278B-BDF3-BFB6BB0496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22" y="1593631"/>
            <a:ext cx="2668751" cy="2001563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78;p15">
            <a:extLst>
              <a:ext uri="{FF2B5EF4-FFF2-40B4-BE49-F238E27FC236}">
                <a16:creationId xmlns:a16="http://schemas.microsoft.com/office/drawing/2014/main" id="{7E36450A-2C18-B49B-EA24-205E896EE3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628" y="1157950"/>
            <a:ext cx="2154693" cy="2872924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62413-C0D1-EE54-1F9F-7A74FD6151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360" t="28348" r="28913"/>
          <a:stretch/>
        </p:blipFill>
        <p:spPr>
          <a:xfrm>
            <a:off x="5718776" y="1593631"/>
            <a:ext cx="2947242" cy="2001563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Google Shape;266;p30">
            <a:extLst>
              <a:ext uri="{FF2B5EF4-FFF2-40B4-BE49-F238E27FC236}">
                <a16:creationId xmlns:a16="http://schemas.microsoft.com/office/drawing/2014/main" id="{43760C0B-2762-91C6-6145-F1B05768D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595193"/>
            <a:ext cx="2719473" cy="973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groundwater</a:t>
            </a:r>
            <a:endParaRPr sz="1700" dirty="0"/>
          </a:p>
        </p:txBody>
      </p:sp>
      <p:sp>
        <p:nvSpPr>
          <p:cNvPr id="7" name="Google Shape;266;p30">
            <a:extLst>
              <a:ext uri="{FF2B5EF4-FFF2-40B4-BE49-F238E27FC236}">
                <a16:creationId xmlns:a16="http://schemas.microsoft.com/office/drawing/2014/main" id="{34A59036-F8EA-CA1B-4E38-087E12EC99C6}"/>
              </a:ext>
            </a:extLst>
          </p:cNvPr>
          <p:cNvSpPr txBox="1">
            <a:spLocks/>
          </p:cNvSpPr>
          <p:nvPr/>
        </p:nvSpPr>
        <p:spPr>
          <a:xfrm>
            <a:off x="3297628" y="4074495"/>
            <a:ext cx="2154694" cy="97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>
              <a:buFont typeface="Helvetica Neue Light"/>
              <a:buNone/>
            </a:pPr>
            <a:r>
              <a:rPr lang="en-US" sz="1700" dirty="0"/>
              <a:t>CO</a:t>
            </a:r>
            <a:r>
              <a:rPr lang="en-US" sz="1700" baseline="-25000" dirty="0"/>
              <a:t>2</a:t>
            </a:r>
            <a:r>
              <a:rPr lang="en-US" sz="1700" dirty="0"/>
              <a:t> sequestration</a:t>
            </a:r>
            <a:endParaRPr lang="en-US" sz="1700" baseline="-25000" dirty="0"/>
          </a:p>
        </p:txBody>
      </p: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DDCDDE90-E48E-33B0-F34E-D6696EEC18DB}"/>
              </a:ext>
            </a:extLst>
          </p:cNvPr>
          <p:cNvSpPr txBox="1">
            <a:spLocks/>
          </p:cNvSpPr>
          <p:nvPr/>
        </p:nvSpPr>
        <p:spPr>
          <a:xfrm>
            <a:off x="5718775" y="3642340"/>
            <a:ext cx="2947241" cy="97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>
              <a:buFont typeface="Helvetica Neue Light"/>
              <a:buNone/>
            </a:pPr>
            <a:r>
              <a:rPr lang="en-US" sz="1700" dirty="0"/>
              <a:t>unexploded ordnance</a:t>
            </a:r>
            <a:endParaRPr lang="en-US" sz="1700" baseline="-25000" dirty="0"/>
          </a:p>
        </p:txBody>
      </p:sp>
      <p:sp>
        <p:nvSpPr>
          <p:cNvPr id="2" name="Google Shape;326;p34">
            <a:extLst>
              <a:ext uri="{FF2B5EF4-FFF2-40B4-BE49-F238E27FC236}">
                <a16:creationId xmlns:a16="http://schemas.microsoft.com/office/drawing/2014/main" id="{6364A99E-4D33-EFC8-256B-70598E147CF2}"/>
              </a:ext>
            </a:extLst>
          </p:cNvPr>
          <p:cNvSpPr/>
          <p:nvPr/>
        </p:nvSpPr>
        <p:spPr>
          <a:xfrm>
            <a:off x="3031172" y="865324"/>
            <a:ext cx="5801127" cy="370359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855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body" idx="1"/>
          </p:nvPr>
        </p:nvSpPr>
        <p:spPr>
          <a:xfrm>
            <a:off x="311700" y="1024750"/>
            <a:ext cx="4725900" cy="3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Improving Water Security in Mon state, Myanmar via Geophysical Capacity Building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Bring geophysical equipment to Mon state Myanmar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Train local stakeholders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 open-source software &amp; educational resources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387" y="2796600"/>
            <a:ext cx="3546675" cy="18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139" y="4785855"/>
            <a:ext cx="320274" cy="35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975" y="4804532"/>
            <a:ext cx="320274" cy="3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4600" y="4791096"/>
            <a:ext cx="488000" cy="34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6274" y="4792118"/>
            <a:ext cx="231752" cy="34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2850" y="4792260"/>
            <a:ext cx="252877" cy="34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8022" y="4792260"/>
            <a:ext cx="344830" cy="34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5724" y="4808791"/>
            <a:ext cx="487999" cy="31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 rotWithShape="1">
          <a:blip r:embed="rId11">
            <a:alphaModFix/>
          </a:blip>
          <a:srcRect t="30604" b="38102"/>
          <a:stretch/>
        </p:blipFill>
        <p:spPr>
          <a:xfrm>
            <a:off x="311700" y="4046850"/>
            <a:ext cx="4490674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76362" y="237875"/>
            <a:ext cx="2378939" cy="7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95438" y="1024750"/>
            <a:ext cx="2767699" cy="200987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5" descr="A picture containing person, table, food, computer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7479815" y="2065600"/>
            <a:ext cx="1761525" cy="1321149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46" name="Google Shape;346;p3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groundwater in Myanmar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9EB2F3-0461-857A-3A0A-4250DEC1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587" y="769629"/>
            <a:ext cx="3900450" cy="4053267"/>
          </a:xfrm>
          <a:prstGeom prst="rect">
            <a:avLst/>
          </a:prstGeom>
        </p:spPr>
      </p:pic>
      <p:sp>
        <p:nvSpPr>
          <p:cNvPr id="351" name="Google Shape;351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groundwater in Myanmar: important components</a:t>
            </a:r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694500" cy="3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 step framework for case studies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Physical properties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Survey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Interpretation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Synthesis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Open source software and resources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Jupyter notebook “apps” for concepts and data processing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body" idx="1"/>
          </p:nvPr>
        </p:nvSpPr>
        <p:spPr>
          <a:xfrm>
            <a:off x="4572000" y="4663225"/>
            <a:ext cx="390045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https://courses.geosci.xyz/gwb2020</a:t>
            </a:r>
            <a:r>
              <a:rPr lang="en-GB" dirty="0"/>
              <a:t> </a:t>
            </a:r>
            <a:endParaRPr dirty="0"/>
          </a:p>
        </p:txBody>
      </p:sp>
      <p:pic>
        <p:nvPicPr>
          <p:cNvPr id="356" name="Google Shape;3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8125" y="2875825"/>
            <a:ext cx="2355875" cy="17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groundwater in Myanmar</a:t>
            </a:r>
            <a:endParaRPr/>
          </a:p>
        </p:txBody>
      </p:sp>
      <p:sp>
        <p:nvSpPr>
          <p:cNvPr id="362" name="Google Shape;362;p37"/>
          <p:cNvSpPr txBox="1">
            <a:spLocks noGrp="1"/>
          </p:cNvSpPr>
          <p:nvPr>
            <p:ph type="body" idx="1"/>
          </p:nvPr>
        </p:nvSpPr>
        <p:spPr>
          <a:xfrm>
            <a:off x="270750" y="3379725"/>
            <a:ext cx="44571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latin typeface="Helvetica Neue"/>
                <a:ea typeface="Helvetica Neue"/>
                <a:cs typeface="Helvetica Neue"/>
                <a:sym typeface="Helvetica Neue"/>
              </a:rPr>
              <a:t>Phayar Ngoteto Village</a:t>
            </a:r>
            <a:endParaRPr sz="15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/>
              <a:t>In 2018: 1D inversion suggested aquifer at 30-50 m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Well drilled to ~60 m: no significant water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In 2020 (before covid...):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 return and conduct a 2D survey  </a:t>
            </a:r>
            <a:endParaRPr sz="1500"/>
          </a:p>
        </p:txBody>
      </p:sp>
      <p:sp>
        <p:nvSpPr>
          <p:cNvPr id="363" name="Google Shape;36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pic>
        <p:nvPicPr>
          <p:cNvPr id="364" name="Google Shape;3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2750" y="1038975"/>
            <a:ext cx="4038675" cy="3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7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752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7 step framework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GB" sz="1600" b="1">
                <a:latin typeface="Helvetica Neue"/>
                <a:ea typeface="Helvetica Neue"/>
                <a:cs typeface="Helvetica Neue"/>
                <a:sym typeface="Helvetica Neue"/>
              </a:rPr>
              <a:t>Setup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Physical properties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Survey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Data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Processing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Interpretation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Synthesis</a:t>
            </a:r>
            <a:endParaRPr sz="1600"/>
          </a:p>
        </p:txBody>
      </p:sp>
      <p:sp>
        <p:nvSpPr>
          <p:cNvPr id="366" name="Google Shape;366;p37"/>
          <p:cNvSpPr/>
          <p:nvPr/>
        </p:nvSpPr>
        <p:spPr>
          <a:xfrm>
            <a:off x="232000" y="3379825"/>
            <a:ext cx="4489200" cy="143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/>
          <p:nvPr/>
        </p:nvSpPr>
        <p:spPr>
          <a:xfrm>
            <a:off x="232000" y="3379825"/>
            <a:ext cx="4026300" cy="143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373" name="Google Shape;373;p38"/>
          <p:cNvSpPr txBox="1">
            <a:spLocks noGrp="1"/>
          </p:cNvSpPr>
          <p:nvPr>
            <p:ph type="body" idx="1"/>
          </p:nvPr>
        </p:nvSpPr>
        <p:spPr>
          <a:xfrm>
            <a:off x="376450" y="3637425"/>
            <a:ext cx="373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Main diagnostic: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Water bearing region ~ 40-140 Ωm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74" name="Google Shape;374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groundwater in Myanmar</a:t>
            </a:r>
            <a:endParaRPr/>
          </a:p>
        </p:txBody>
      </p:sp>
      <p:sp>
        <p:nvSpPr>
          <p:cNvPr id="375" name="Google Shape;375;p38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752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7 step framework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Setup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GB" sz="1600" b="1">
                <a:latin typeface="Helvetica Neue"/>
                <a:ea typeface="Helvetica Neue"/>
                <a:cs typeface="Helvetica Neue"/>
                <a:sym typeface="Helvetica Neue"/>
              </a:rPr>
              <a:t>Physical properties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Survey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Data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Processing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Interpretation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Synthesis</a:t>
            </a:r>
            <a:endParaRPr sz="1600"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425" y="117625"/>
            <a:ext cx="4422427" cy="2639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7" name="Google Shape;377;p38"/>
          <p:cNvGraphicFramePr/>
          <p:nvPr/>
        </p:nvGraphicFramePr>
        <p:xfrm>
          <a:off x="4705438" y="2800350"/>
          <a:ext cx="4262400" cy="1987550"/>
        </p:xfrm>
        <a:graphic>
          <a:graphicData uri="http://schemas.openxmlformats.org/drawingml/2006/table">
            <a:tbl>
              <a:tblPr>
                <a:noFill/>
                <a:tableStyleId>{B6F84B0B-B6BB-48FC-809C-9AE6EAE5E29A}</a:tableStyleId>
              </a:tblPr>
              <a:tblGrid>
                <a:gridCol w="306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Hydrogeological Unit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Resistivity (Ωm)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Alluvium and laterite (dry)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200-800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Alluvium and laterite (saturated)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30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Sand aquifer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50-100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Clay aquitard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10-20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Bedrock (eg. granite)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500-1000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Fractured/Weathered bedrock (with fresh water)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40-400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63500" marR="63500" marT="63500" marB="635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/>
          <p:nvPr/>
        </p:nvSpPr>
        <p:spPr>
          <a:xfrm>
            <a:off x="232000" y="3379825"/>
            <a:ext cx="4542000" cy="143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3" name="Google Shape;383;p39"/>
          <p:cNvSpPr txBox="1"/>
          <p:nvPr/>
        </p:nvSpPr>
        <p:spPr>
          <a:xfrm>
            <a:off x="311700" y="3383675"/>
            <a:ext cx="44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Survey: 2D DC resistivity 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groundwater in Myanmar</a:t>
            </a:r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752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7 step framework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Setup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Physical properties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GB" sz="1600" b="1">
                <a:latin typeface="Helvetica Neue"/>
                <a:ea typeface="Helvetica Neue"/>
                <a:cs typeface="Helvetica Neue"/>
                <a:sym typeface="Helvetica Neue"/>
              </a:rPr>
              <a:t>Survey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Data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Processing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Interpretation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Synthesis</a:t>
            </a:r>
            <a:endParaRPr sz="1600"/>
          </a:p>
        </p:txBody>
      </p:sp>
      <p:pic>
        <p:nvPicPr>
          <p:cNvPr id="387" name="Google Shape;38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676" y="162240"/>
            <a:ext cx="3738940" cy="280236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88" name="Google Shape;3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68" y="3849855"/>
            <a:ext cx="1916427" cy="47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4737" y="3849855"/>
            <a:ext cx="1916427" cy="47271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 txBox="1"/>
          <p:nvPr/>
        </p:nvSpPr>
        <p:spPr>
          <a:xfrm>
            <a:off x="398900" y="4395150"/>
            <a:ext cx="1916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200" i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Wenner-Schlumberger</a:t>
            </a:r>
            <a:endParaRPr sz="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2674725" y="4395150"/>
            <a:ext cx="1625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Dipole-Dipole</a:t>
            </a:r>
            <a:endParaRPr sz="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2" name="Google Shape;39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3650" y="3466150"/>
            <a:ext cx="4114200" cy="1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>
            <a:spLocks noGrp="1"/>
          </p:cNvSpPr>
          <p:nvPr>
            <p:ph type="body" idx="1"/>
          </p:nvPr>
        </p:nvSpPr>
        <p:spPr>
          <a:xfrm>
            <a:off x="5292750" y="3066375"/>
            <a:ext cx="43752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data plotted in pseudosections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7392-2771-EB5B-B878-2784EF06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geophysical experiments &amp; physical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0664-A315-6535-071C-D7EAC5E4A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4278174"/>
            <a:ext cx="8520600" cy="572701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physical properties are intrinsic to a material (density, susceptibility, conductivity…)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B2B87-6ABB-DD42-303C-831B51B32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5" name="Google Shape;196;p22">
            <a:extLst>
              <a:ext uri="{FF2B5EF4-FFF2-40B4-BE49-F238E27FC236}">
                <a16:creationId xmlns:a16="http://schemas.microsoft.com/office/drawing/2014/main" id="{DF050461-75E4-8F03-18DA-65141CB37C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43702" y="865325"/>
            <a:ext cx="4656595" cy="3334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06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/>
          <p:nvPr/>
        </p:nvSpPr>
        <p:spPr>
          <a:xfrm>
            <a:off x="232000" y="3379825"/>
            <a:ext cx="4542000" cy="143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311700" y="3383675"/>
            <a:ext cx="44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Survey: 2D DC resistivity 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groundwater in Myanmar</a:t>
            </a:r>
            <a:endParaRPr/>
          </a:p>
        </p:txBody>
      </p:sp>
      <p:sp>
        <p:nvSpPr>
          <p:cNvPr id="402" name="Google Shape;402;p40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752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7 step framework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Setup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Physical properties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Survey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GB" sz="1600" b="1"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Processing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Interpretation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Synthesis</a:t>
            </a:r>
            <a:endParaRPr sz="1600"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68" y="3849855"/>
            <a:ext cx="1916427" cy="47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4737" y="3849855"/>
            <a:ext cx="1916427" cy="47271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0"/>
          <p:cNvSpPr txBox="1"/>
          <p:nvPr/>
        </p:nvSpPr>
        <p:spPr>
          <a:xfrm>
            <a:off x="398900" y="4395150"/>
            <a:ext cx="1916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200" i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Wenner-Schlumberger</a:t>
            </a:r>
            <a:endParaRPr sz="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6" name="Google Shape;406;p40"/>
          <p:cNvSpPr txBox="1"/>
          <p:nvPr/>
        </p:nvSpPr>
        <p:spPr>
          <a:xfrm>
            <a:off x="2674725" y="4395150"/>
            <a:ext cx="1625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Dipole-Dipole</a:t>
            </a:r>
            <a:endParaRPr sz="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7" name="Google Shape;407;p40"/>
          <p:cNvPicPr preferRelativeResize="0"/>
          <p:nvPr/>
        </p:nvPicPr>
        <p:blipFill rotWithShape="1">
          <a:blip r:embed="rId5">
            <a:alphaModFix/>
          </a:blip>
          <a:srcRect t="7409" b="6435"/>
          <a:stretch/>
        </p:blipFill>
        <p:spPr>
          <a:xfrm>
            <a:off x="5330063" y="1937562"/>
            <a:ext cx="3201608" cy="155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 rotWithShape="1">
          <a:blip r:embed="rId6">
            <a:alphaModFix/>
          </a:blip>
          <a:srcRect t="2695" r="6777" b="4677"/>
          <a:stretch/>
        </p:blipFill>
        <p:spPr>
          <a:xfrm>
            <a:off x="5443804" y="127486"/>
            <a:ext cx="2974148" cy="166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 rotWithShape="1">
          <a:blip r:embed="rId7">
            <a:alphaModFix/>
          </a:blip>
          <a:srcRect b="50536"/>
          <a:stretch/>
        </p:blipFill>
        <p:spPr>
          <a:xfrm>
            <a:off x="5113823" y="3634256"/>
            <a:ext cx="3956985" cy="1306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/>
          <p:nvPr/>
        </p:nvSpPr>
        <p:spPr>
          <a:xfrm>
            <a:off x="232000" y="3379825"/>
            <a:ext cx="4542000" cy="143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311700" y="3383675"/>
            <a:ext cx="44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Inversion: estimate a model of the subsurface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groundwater in Myanmar</a:t>
            </a: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752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7 step framework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Setup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Physical properties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Survey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Data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GB" sz="1600" b="1">
                <a:latin typeface="Helvetica Neue"/>
                <a:ea typeface="Helvetica Neue"/>
                <a:cs typeface="Helvetica Neue"/>
                <a:sym typeface="Helvetica Neue"/>
              </a:rPr>
              <a:t>Processing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Interpretation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Synthesis</a:t>
            </a:r>
            <a:endParaRPr sz="1600"/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596" y="3844676"/>
            <a:ext cx="3016405" cy="6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03E9CD4-D9B9-28C7-B916-AC343B263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r="41728" b="51244"/>
          <a:stretch/>
        </p:blipFill>
        <p:spPr bwMode="auto">
          <a:xfrm>
            <a:off x="5950329" y="442909"/>
            <a:ext cx="2865603" cy="153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CB896-DB1A-EAC6-CC3A-FC8AC8947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54529" r="44814" b="76"/>
          <a:stretch/>
        </p:blipFill>
        <p:spPr bwMode="auto">
          <a:xfrm>
            <a:off x="5637027" y="3323763"/>
            <a:ext cx="3274973" cy="14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9D8FA5-3F62-8005-D79F-E0672718D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61" t="61863" r="-57" b="6919"/>
          <a:stretch/>
        </p:blipFill>
        <p:spPr bwMode="auto">
          <a:xfrm>
            <a:off x="5964688" y="2269527"/>
            <a:ext cx="2988411" cy="9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groundwater in Myanmar</a:t>
            </a:r>
            <a:endParaRPr/>
          </a:p>
        </p:txBody>
      </p:sp>
      <p:sp>
        <p:nvSpPr>
          <p:cNvPr id="428" name="Google Shape;428;p42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752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7 step framework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Setup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Physical properties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Survey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Data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Processing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GB" sz="1600" b="1">
                <a:latin typeface="Helvetica Neue"/>
                <a:ea typeface="Helvetica Neue"/>
                <a:cs typeface="Helvetica Neue"/>
                <a:sym typeface="Helvetica Neue"/>
              </a:rPr>
              <a:t>Interpretation 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Synthesis</a:t>
            </a:r>
            <a:endParaRPr sz="1600"/>
          </a:p>
        </p:txBody>
      </p:sp>
      <p:pic>
        <p:nvPicPr>
          <p:cNvPr id="429" name="Google Shape;42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000" y="1377363"/>
            <a:ext cx="4572000" cy="160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2"/>
          <p:cNvSpPr txBox="1"/>
          <p:nvPr/>
        </p:nvSpPr>
        <p:spPr>
          <a:xfrm>
            <a:off x="7630424" y="942828"/>
            <a:ext cx="10455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200" b="0" i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2020 Drill Hole</a:t>
            </a:r>
            <a:endParaRPr sz="1100"/>
          </a:p>
        </p:txBody>
      </p:sp>
      <p:cxnSp>
        <p:nvCxnSpPr>
          <p:cNvPr id="431" name="Google Shape;431;p42"/>
          <p:cNvCxnSpPr/>
          <p:nvPr/>
        </p:nvCxnSpPr>
        <p:spPr>
          <a:xfrm flipH="1">
            <a:off x="7630475" y="1183100"/>
            <a:ext cx="317700" cy="301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42"/>
          <p:cNvCxnSpPr/>
          <p:nvPr/>
        </p:nvCxnSpPr>
        <p:spPr>
          <a:xfrm>
            <a:off x="7606175" y="1452075"/>
            <a:ext cx="0" cy="35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groundwater in Myanmar</a:t>
            </a:r>
            <a:endParaRPr dirty="0"/>
          </a:p>
        </p:txBody>
      </p:sp>
      <p:sp>
        <p:nvSpPr>
          <p:cNvPr id="438" name="Google Shape;438;p43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752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7 step framework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Setup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Physical properties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Survey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Data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Processing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/>
              <a:t>Interpretation 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GB" sz="1600" b="1" dirty="0">
                <a:latin typeface="Helvetica Neue"/>
                <a:ea typeface="Helvetica Neue"/>
                <a:cs typeface="Helvetica Neue"/>
                <a:sym typeface="Helvetica Neue"/>
              </a:rPr>
              <a:t>Synthesis</a:t>
            </a:r>
            <a:endParaRPr sz="16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9" name="Google Shape;43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000" y="615363"/>
            <a:ext cx="4572000" cy="160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7630424" y="180828"/>
            <a:ext cx="10455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200" b="0" i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2020 Drill Hole</a:t>
            </a:r>
            <a:endParaRPr sz="1100"/>
          </a:p>
        </p:txBody>
      </p:sp>
      <p:cxnSp>
        <p:nvCxnSpPr>
          <p:cNvPr id="441" name="Google Shape;441;p43"/>
          <p:cNvCxnSpPr/>
          <p:nvPr/>
        </p:nvCxnSpPr>
        <p:spPr>
          <a:xfrm flipH="1">
            <a:off x="7630475" y="421100"/>
            <a:ext cx="317700" cy="301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43"/>
          <p:cNvCxnSpPr/>
          <p:nvPr/>
        </p:nvCxnSpPr>
        <p:spPr>
          <a:xfrm>
            <a:off x="7606175" y="690075"/>
            <a:ext cx="0" cy="35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3" name="Google Shape;44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6300" y="2176750"/>
            <a:ext cx="1796000" cy="29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3"/>
          <p:cNvSpPr txBox="1"/>
          <p:nvPr/>
        </p:nvSpPr>
        <p:spPr>
          <a:xfrm>
            <a:off x="5236897" y="3194987"/>
            <a:ext cx="20907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&gt;1000 gph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232000" y="3457225"/>
            <a:ext cx="4542000" cy="1463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412150" y="3538487"/>
            <a:ext cx="4159800" cy="114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600" dirty="0">
                <a:solidFill>
                  <a:schemeClr val="dk2"/>
                </a:solidFill>
                <a:latin typeface="Helvetica Neue Light"/>
                <a:ea typeface="Helvetica Neue Light"/>
                <a:sym typeface="Helvetica Neue Light"/>
              </a:rPr>
              <a:t>Field surveys at 23+ villages by engineers, geoscientists in Myanmar</a:t>
            </a:r>
            <a:endParaRPr sz="1600" dirty="0">
              <a:solidFill>
                <a:schemeClr val="dk2"/>
              </a:solidFill>
              <a:latin typeface="Helvetica Neue Light"/>
              <a:ea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600" dirty="0">
                <a:solidFill>
                  <a:schemeClr val="dk2"/>
                </a:solidFill>
                <a:latin typeface="Helvetica Neue Light"/>
                <a:ea typeface="Helvetica Neue Light"/>
                <a:sym typeface="Helvetica Neue Light"/>
              </a:rPr>
              <a:t>Acquired data, interpreted, spotted drill holes using open source software</a:t>
            </a:r>
            <a:endParaRPr sz="1600" dirty="0">
              <a:solidFill>
                <a:schemeClr val="dk2"/>
              </a:solidFill>
              <a:latin typeface="Helvetica Neue Light"/>
              <a:ea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050" y="2373499"/>
            <a:ext cx="3103101" cy="232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453" name="Google Shape;453;p44"/>
          <p:cNvSpPr txBox="1">
            <a:spLocks noGrp="1"/>
          </p:cNvSpPr>
          <p:nvPr>
            <p:ph type="body" idx="1"/>
          </p:nvPr>
        </p:nvSpPr>
        <p:spPr>
          <a:xfrm>
            <a:off x="152400" y="1181575"/>
            <a:ext cx="2289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hlinkClick r:id="rId4"/>
              </a:rPr>
              <a:t>https://geosci.xyz</a:t>
            </a:r>
            <a:r>
              <a:rPr lang="en-GB" dirty="0"/>
              <a:t> </a:t>
            </a:r>
            <a:endParaRPr dirty="0"/>
          </a:p>
        </p:txBody>
      </p:sp>
      <p:pic>
        <p:nvPicPr>
          <p:cNvPr id="454" name="Google Shape;45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42700"/>
            <a:ext cx="2909399" cy="21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 rotWithShape="1">
          <a:blip r:embed="rId6">
            <a:alphaModFix/>
          </a:blip>
          <a:srcRect b="3100"/>
          <a:stretch/>
        </p:blipFill>
        <p:spPr>
          <a:xfrm>
            <a:off x="5861175" y="834800"/>
            <a:ext cx="3216849" cy="20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3600" y="1154887"/>
            <a:ext cx="3216849" cy="283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 txBox="1">
            <a:spLocks noGrp="1"/>
          </p:cNvSpPr>
          <p:nvPr>
            <p:ph type="body" idx="1"/>
          </p:nvPr>
        </p:nvSpPr>
        <p:spPr>
          <a:xfrm>
            <a:off x="6925303" y="2449700"/>
            <a:ext cx="2215097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undergrads at UBC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58" name="Google Shape;458;p44"/>
          <p:cNvSpPr txBox="1">
            <a:spLocks noGrp="1"/>
          </p:cNvSpPr>
          <p:nvPr>
            <p:ph type="body" idx="1"/>
          </p:nvPr>
        </p:nvSpPr>
        <p:spPr>
          <a:xfrm>
            <a:off x="152400" y="3924750"/>
            <a:ext cx="29583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electromagnetics course: 26 locations worldwide</a:t>
            </a:r>
            <a:endParaRPr/>
          </a:p>
        </p:txBody>
      </p:sp>
      <p:pic>
        <p:nvPicPr>
          <p:cNvPr id="459" name="Google Shape;45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6770" y="485535"/>
            <a:ext cx="1037230" cy="52878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open educational resources</a:t>
            </a:r>
            <a:endParaRPr/>
          </a:p>
        </p:txBody>
      </p:sp>
      <p:pic>
        <p:nvPicPr>
          <p:cNvPr id="462" name="Google Shape;46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100" y="237176"/>
            <a:ext cx="2589997" cy="91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95D371-80F7-4500-2DF0-32ACDBA8BA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2826" y="2155250"/>
            <a:ext cx="2909399" cy="302338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studies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75368C5E-80A0-278B-BDF3-BFB6BB0496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22" y="1593631"/>
            <a:ext cx="2668751" cy="2001563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78;p15">
            <a:extLst>
              <a:ext uri="{FF2B5EF4-FFF2-40B4-BE49-F238E27FC236}">
                <a16:creationId xmlns:a16="http://schemas.microsoft.com/office/drawing/2014/main" id="{7E36450A-2C18-B49B-EA24-205E896EE3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628" y="1157950"/>
            <a:ext cx="2154693" cy="2872924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62413-C0D1-EE54-1F9F-7A74FD6151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360" t="28348" r="28913"/>
          <a:stretch/>
        </p:blipFill>
        <p:spPr>
          <a:xfrm>
            <a:off x="5718776" y="1593631"/>
            <a:ext cx="2947242" cy="2001563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Google Shape;266;p30">
            <a:extLst>
              <a:ext uri="{FF2B5EF4-FFF2-40B4-BE49-F238E27FC236}">
                <a16:creationId xmlns:a16="http://schemas.microsoft.com/office/drawing/2014/main" id="{43760C0B-2762-91C6-6145-F1B05768D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595193"/>
            <a:ext cx="2719473" cy="973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groundwater</a:t>
            </a:r>
            <a:endParaRPr sz="1700" dirty="0"/>
          </a:p>
        </p:txBody>
      </p:sp>
      <p:sp>
        <p:nvSpPr>
          <p:cNvPr id="7" name="Google Shape;266;p30">
            <a:extLst>
              <a:ext uri="{FF2B5EF4-FFF2-40B4-BE49-F238E27FC236}">
                <a16:creationId xmlns:a16="http://schemas.microsoft.com/office/drawing/2014/main" id="{34A59036-F8EA-CA1B-4E38-087E12EC99C6}"/>
              </a:ext>
            </a:extLst>
          </p:cNvPr>
          <p:cNvSpPr txBox="1">
            <a:spLocks/>
          </p:cNvSpPr>
          <p:nvPr/>
        </p:nvSpPr>
        <p:spPr>
          <a:xfrm>
            <a:off x="3297628" y="4074495"/>
            <a:ext cx="2154694" cy="97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>
              <a:buFont typeface="Helvetica Neue Light"/>
              <a:buNone/>
            </a:pPr>
            <a:r>
              <a:rPr lang="en-US" sz="1700" dirty="0"/>
              <a:t>CO</a:t>
            </a:r>
            <a:r>
              <a:rPr lang="en-US" sz="1700" baseline="-25000" dirty="0"/>
              <a:t>2</a:t>
            </a:r>
            <a:r>
              <a:rPr lang="en-US" sz="1700" dirty="0"/>
              <a:t> sequestration</a:t>
            </a:r>
            <a:endParaRPr lang="en-US" sz="1700" baseline="-25000" dirty="0"/>
          </a:p>
        </p:txBody>
      </p: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DDCDDE90-E48E-33B0-F34E-D6696EEC18DB}"/>
              </a:ext>
            </a:extLst>
          </p:cNvPr>
          <p:cNvSpPr txBox="1">
            <a:spLocks/>
          </p:cNvSpPr>
          <p:nvPr/>
        </p:nvSpPr>
        <p:spPr>
          <a:xfrm>
            <a:off x="5718775" y="3642340"/>
            <a:ext cx="2947241" cy="97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>
              <a:buFont typeface="Helvetica Neue Light"/>
              <a:buNone/>
            </a:pPr>
            <a:r>
              <a:rPr lang="en-US" sz="1700" dirty="0"/>
              <a:t>unexploded ordnance</a:t>
            </a:r>
            <a:endParaRPr lang="en-US" sz="1700" baseline="-25000" dirty="0"/>
          </a:p>
        </p:txBody>
      </p:sp>
      <p:sp>
        <p:nvSpPr>
          <p:cNvPr id="2" name="Google Shape;326;p34">
            <a:extLst>
              <a:ext uri="{FF2B5EF4-FFF2-40B4-BE49-F238E27FC236}">
                <a16:creationId xmlns:a16="http://schemas.microsoft.com/office/drawing/2014/main" id="{6364A99E-4D33-EFC8-256B-70598E147CF2}"/>
              </a:ext>
            </a:extLst>
          </p:cNvPr>
          <p:cNvSpPr/>
          <p:nvPr/>
        </p:nvSpPr>
        <p:spPr>
          <a:xfrm>
            <a:off x="5548745" y="865324"/>
            <a:ext cx="3283554" cy="370359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Google Shape;326;p34">
            <a:extLst>
              <a:ext uri="{FF2B5EF4-FFF2-40B4-BE49-F238E27FC236}">
                <a16:creationId xmlns:a16="http://schemas.microsoft.com/office/drawing/2014/main" id="{9CC54772-7A84-5A9E-9011-BA789466D4B3}"/>
              </a:ext>
            </a:extLst>
          </p:cNvPr>
          <p:cNvSpPr/>
          <p:nvPr/>
        </p:nvSpPr>
        <p:spPr>
          <a:xfrm>
            <a:off x="14073" y="1157950"/>
            <a:ext cx="3117272" cy="370359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4222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example: monitoring with steel cased wells</a:t>
            </a: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body" idx="1"/>
          </p:nvPr>
        </p:nvSpPr>
        <p:spPr>
          <a:xfrm>
            <a:off x="311700" y="958500"/>
            <a:ext cx="7825800" cy="3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applications: CO</a:t>
            </a:r>
            <a:r>
              <a:rPr lang="en-GB" baseline="-25000"/>
              <a:t>2</a:t>
            </a:r>
            <a:r>
              <a:rPr lang="en-GB"/>
              <a:t>, geothermal, wastewater injection, …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steel-casing: complicates numerical simulations (highly conductive, magnetic)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but… helpful for bringing current to depth</a:t>
            </a:r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 rotWithShape="1">
          <a:blip r:embed="rId3">
            <a:alphaModFix/>
          </a:blip>
          <a:srcRect l="2343"/>
          <a:stretch/>
        </p:blipFill>
        <p:spPr>
          <a:xfrm>
            <a:off x="398888" y="2571750"/>
            <a:ext cx="8346220" cy="26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 rotWithShape="1">
          <a:blip r:embed="rId4">
            <a:alphaModFix/>
          </a:blip>
          <a:srcRect l="18287" b="39423"/>
          <a:stretch/>
        </p:blipFill>
        <p:spPr>
          <a:xfrm>
            <a:off x="8249501" y="729901"/>
            <a:ext cx="694800" cy="121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8139700" y="1902375"/>
            <a:ext cx="9144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Cylindrical mesh</a:t>
            </a:r>
            <a:endParaRPr sz="11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875" y="1428713"/>
            <a:ext cx="2369308" cy="1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275" y="1435541"/>
            <a:ext cx="1812661" cy="166993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electromagnetics: basic equations (quasi-static)</a:t>
            </a: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1075050" y="4594925"/>
            <a:ext cx="69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 Solve with sources and boundary conditions</a:t>
            </a:r>
            <a:endParaRPr/>
          </a:p>
        </p:txBody>
      </p:sp>
      <p:cxnSp>
        <p:nvCxnSpPr>
          <p:cNvPr id="205" name="Google Shape;205;p25"/>
          <p:cNvCxnSpPr/>
          <p:nvPr/>
        </p:nvCxnSpPr>
        <p:spPr>
          <a:xfrm>
            <a:off x="1083775" y="879288"/>
            <a:ext cx="6991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25"/>
          <p:cNvCxnSpPr/>
          <p:nvPr/>
        </p:nvCxnSpPr>
        <p:spPr>
          <a:xfrm flipH="1">
            <a:off x="1068744" y="879287"/>
            <a:ext cx="96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5"/>
          <p:cNvCxnSpPr/>
          <p:nvPr/>
        </p:nvCxnSpPr>
        <p:spPr>
          <a:xfrm flipH="1">
            <a:off x="3809155" y="879287"/>
            <a:ext cx="123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5"/>
          <p:cNvCxnSpPr/>
          <p:nvPr/>
        </p:nvCxnSpPr>
        <p:spPr>
          <a:xfrm flipH="1">
            <a:off x="5779746" y="879287"/>
            <a:ext cx="12300" cy="3625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25"/>
          <p:cNvCxnSpPr/>
          <p:nvPr/>
        </p:nvCxnSpPr>
        <p:spPr>
          <a:xfrm flipH="1">
            <a:off x="8062746" y="879287"/>
            <a:ext cx="12300" cy="36171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25"/>
          <p:cNvSpPr txBox="1"/>
          <p:nvPr/>
        </p:nvSpPr>
        <p:spPr>
          <a:xfrm>
            <a:off x="3821450" y="879288"/>
            <a:ext cx="19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5792050" y="879288"/>
            <a:ext cx="22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Frequency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1101998" y="1586525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Faraday’s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Law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1101998" y="2230671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Ampere’s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Law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1092526" y="3386313"/>
            <a:ext cx="268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Constitutive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Relationships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(non-dispersive)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1102002" y="2753244"/>
            <a:ext cx="26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Magnetic</a:t>
            </a:r>
            <a:r>
              <a:rPr lang="en-GB"/>
              <a:t>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Monopoles</a:t>
            </a:r>
            <a:endParaRPr/>
          </a:p>
        </p:txBody>
      </p:sp>
      <p:cxnSp>
        <p:nvCxnSpPr>
          <p:cNvPr id="216" name="Google Shape;216;p25"/>
          <p:cNvCxnSpPr/>
          <p:nvPr/>
        </p:nvCxnSpPr>
        <p:spPr>
          <a:xfrm>
            <a:off x="1075050" y="3275813"/>
            <a:ext cx="7000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25"/>
          <p:cNvCxnSpPr/>
          <p:nvPr/>
        </p:nvCxnSpPr>
        <p:spPr>
          <a:xfrm>
            <a:off x="1075050" y="1265163"/>
            <a:ext cx="6987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1075050" y="4504963"/>
            <a:ext cx="6987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5"/>
          <p:cNvSpPr/>
          <p:nvPr/>
        </p:nvSpPr>
        <p:spPr>
          <a:xfrm>
            <a:off x="5046600" y="2097475"/>
            <a:ext cx="660300" cy="735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7171800" y="2212675"/>
            <a:ext cx="812400" cy="496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126" y="3319479"/>
            <a:ext cx="777874" cy="11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3757" y="3315913"/>
            <a:ext cx="934876" cy="114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numerical simulations in </a:t>
            </a:r>
            <a:r>
              <a:rPr lang="en-GB" dirty="0" err="1"/>
              <a:t>SimPEG</a:t>
            </a:r>
            <a:r>
              <a:rPr lang="en-GB" dirty="0"/>
              <a:t>: frequency domain EM</a:t>
            </a:r>
            <a:endParaRPr dirty="0"/>
          </a:p>
        </p:txBody>
      </p:sp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Continuous equations</a:t>
            </a:r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245" y="1415500"/>
            <a:ext cx="2063816" cy="64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 r="31058"/>
          <a:stretch/>
        </p:blipFill>
        <p:spPr>
          <a:xfrm>
            <a:off x="5961826" y="1415501"/>
            <a:ext cx="3004200" cy="2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11700" y="2450775"/>
            <a:ext cx="4875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Finite volume discretization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269" y="2185032"/>
            <a:ext cx="1212880" cy="26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3573" y="2922962"/>
            <a:ext cx="2532475" cy="64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311700" y="3654403"/>
            <a:ext cx="85206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Eliminate 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b </a:t>
            </a:r>
            <a:r>
              <a:rPr lang="en-GB"/>
              <a:t>to obtain a second-order system in 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823" y="4209076"/>
            <a:ext cx="4260299" cy="7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5641600" y="4659925"/>
            <a:ext cx="30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GB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Heagy et al., 2017</a:t>
            </a:r>
            <a:r>
              <a:rPr lang="en-GB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numerical simulations in </a:t>
            </a:r>
            <a:r>
              <a:rPr lang="en-GB" dirty="0" err="1"/>
              <a:t>SimPEG</a:t>
            </a:r>
            <a:r>
              <a:rPr lang="en-GB" dirty="0"/>
              <a:t>: frequency domain EM</a:t>
            </a:r>
            <a:endParaRPr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051" y="1455550"/>
            <a:ext cx="4012851" cy="27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4">
            <a:alphaModFix/>
          </a:blip>
          <a:srcRect r="31773"/>
          <a:stretch/>
        </p:blipFill>
        <p:spPr>
          <a:xfrm>
            <a:off x="96050" y="2624700"/>
            <a:ext cx="21631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4">
            <a:alphaModFix/>
          </a:blip>
          <a:srcRect l="68226"/>
          <a:stretch/>
        </p:blipFill>
        <p:spPr>
          <a:xfrm>
            <a:off x="1251824" y="3455650"/>
            <a:ext cx="1007374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7"/>
          <p:cNvGrpSpPr/>
          <p:nvPr/>
        </p:nvGrpSpPr>
        <p:grpSpPr>
          <a:xfrm>
            <a:off x="6401475" y="1085300"/>
            <a:ext cx="2658539" cy="3664024"/>
            <a:chOff x="6401475" y="551900"/>
            <a:chExt cx="2658539" cy="3664024"/>
          </a:xfrm>
        </p:grpSpPr>
        <p:pic>
          <p:nvPicPr>
            <p:cNvPr id="248" name="Google Shape;248;p27"/>
            <p:cNvPicPr preferRelativeResize="0"/>
            <p:nvPr/>
          </p:nvPicPr>
          <p:blipFill rotWithShape="1">
            <a:blip r:embed="rId5">
              <a:alphaModFix/>
            </a:blip>
            <a:srcRect r="93006" b="38942"/>
            <a:stretch/>
          </p:blipFill>
          <p:spPr>
            <a:xfrm>
              <a:off x="6401475" y="2173850"/>
              <a:ext cx="495452" cy="133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7"/>
            <p:cNvPicPr preferRelativeResize="0"/>
            <p:nvPr/>
          </p:nvPicPr>
          <p:blipFill rotWithShape="1">
            <a:blip r:embed="rId5">
              <a:alphaModFix/>
            </a:blip>
            <a:srcRect r="62504" b="25920"/>
            <a:stretch/>
          </p:blipFill>
          <p:spPr>
            <a:xfrm>
              <a:off x="6401475" y="551900"/>
              <a:ext cx="2656276" cy="162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7"/>
            <p:cNvPicPr preferRelativeResize="0"/>
            <p:nvPr/>
          </p:nvPicPr>
          <p:blipFill rotWithShape="1">
            <a:blip r:embed="rId5">
              <a:alphaModFix/>
            </a:blip>
            <a:srcRect l="69465" t="8666" b="25922"/>
            <a:stretch/>
          </p:blipFill>
          <p:spPr>
            <a:xfrm>
              <a:off x="6770750" y="2345000"/>
              <a:ext cx="2163149" cy="143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7"/>
            <p:cNvPicPr preferRelativeResize="0"/>
            <p:nvPr/>
          </p:nvPicPr>
          <p:blipFill rotWithShape="1">
            <a:blip r:embed="rId5">
              <a:alphaModFix/>
            </a:blip>
            <a:srcRect l="47846" t="77336" r="9168"/>
            <a:stretch/>
          </p:blipFill>
          <p:spPr>
            <a:xfrm>
              <a:off x="6644649" y="3822325"/>
              <a:ext cx="2415365" cy="393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electrical conductivity / resistivity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8667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measure of how easily current passes through a material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 dirty="0" err="1"/>
              <a:t>σ</a:t>
            </a:r>
            <a:r>
              <a:rPr lang="en-GB" dirty="0"/>
              <a:t>: conductivity [S/m]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 dirty="0" err="1"/>
              <a:t>ρ</a:t>
            </a:r>
            <a:r>
              <a:rPr lang="en-GB" dirty="0"/>
              <a:t>: resistivity [</a:t>
            </a:r>
            <a:r>
              <a:rPr lang="en-GB" dirty="0" err="1"/>
              <a:t>Ωm</a:t>
            </a:r>
            <a:r>
              <a:rPr lang="en-GB" dirty="0"/>
              <a:t>]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 dirty="0" err="1"/>
              <a:t>ρ</a:t>
            </a:r>
            <a:r>
              <a:rPr lang="en-GB" i="1" dirty="0"/>
              <a:t> </a:t>
            </a:r>
            <a:r>
              <a:rPr lang="en-GB" dirty="0"/>
              <a:t>= 1/</a:t>
            </a:r>
            <a:r>
              <a:rPr lang="en-GB" i="1" dirty="0" err="1"/>
              <a:t>σ</a:t>
            </a:r>
            <a:endParaRPr i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/>
              <a:t>Depends on many factors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Mineralogy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Porosity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Permeability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Nature of pore fluid 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675" y="767412"/>
            <a:ext cx="5012324" cy="39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numerical simulations in </a:t>
            </a:r>
            <a:r>
              <a:rPr lang="en-GB" dirty="0" err="1"/>
              <a:t>SimPEG</a:t>
            </a:r>
            <a:r>
              <a:rPr lang="en-GB" dirty="0"/>
              <a:t>: frequency domain EM</a:t>
            </a:r>
            <a:endParaRPr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051" y="1455550"/>
            <a:ext cx="4012851" cy="27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4">
            <a:alphaModFix/>
          </a:blip>
          <a:srcRect r="31773"/>
          <a:stretch/>
        </p:blipFill>
        <p:spPr>
          <a:xfrm>
            <a:off x="96050" y="2624700"/>
            <a:ext cx="21631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 rotWithShape="1">
          <a:blip r:embed="rId4">
            <a:alphaModFix/>
          </a:blip>
          <a:srcRect l="68226"/>
          <a:stretch/>
        </p:blipFill>
        <p:spPr>
          <a:xfrm>
            <a:off x="1251824" y="3455650"/>
            <a:ext cx="10073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908" y="1260900"/>
            <a:ext cx="1681064" cy="117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2462" y="2892602"/>
            <a:ext cx="1485950" cy="119976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6583975" y="2303834"/>
            <a:ext cx="11901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Tensor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6467338" y="3978875"/>
            <a:ext cx="139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OcTree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7" name="Google Shape;267;p28"/>
          <p:cNvPicPr preferRelativeResize="0"/>
          <p:nvPr/>
        </p:nvPicPr>
        <p:blipFill rotWithShape="1">
          <a:blip r:embed="rId7">
            <a:alphaModFix/>
          </a:blip>
          <a:srcRect l="18287" b="39423"/>
          <a:stretch/>
        </p:blipFill>
        <p:spPr>
          <a:xfrm>
            <a:off x="8200326" y="1995401"/>
            <a:ext cx="694800" cy="121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908412" y="3174334"/>
            <a:ext cx="11901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Cylindrical</a:t>
            </a:r>
            <a:endParaRPr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 experiment: no casing</a:t>
            </a:r>
            <a:endParaRPr/>
          </a:p>
        </p:txBody>
      </p:sp>
      <p:pic>
        <p:nvPicPr>
          <p:cNvPr id="2" name="currents_halfspace_target">
            <a:hlinkClick r:id="" action="ppaction://media"/>
            <a:extLst>
              <a:ext uri="{FF2B5EF4-FFF2-40B4-BE49-F238E27FC236}">
                <a16:creationId xmlns:a16="http://schemas.microsoft.com/office/drawing/2014/main" id="{69F036B4-0B85-CB99-4CE2-273AA0E17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87425"/>
            <a:ext cx="9144000" cy="415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 experiment with casing </a:t>
            </a:r>
            <a:endParaRPr/>
          </a:p>
        </p:txBody>
      </p:sp>
      <p:pic>
        <p:nvPicPr>
          <p:cNvPr id="2" name="currents_casing_target">
            <a:hlinkClick r:id="" action="ppaction://media"/>
            <a:extLst>
              <a:ext uri="{FF2B5EF4-FFF2-40B4-BE49-F238E27FC236}">
                <a16:creationId xmlns:a16="http://schemas.microsoft.com/office/drawing/2014/main" id="{B2199FD1-2581-2D75-D31D-B82BA0592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87425"/>
            <a:ext cx="9144000" cy="415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 monitoring with casing</a:t>
            </a:r>
            <a:endParaRPr dirty="0"/>
          </a:p>
        </p:txBody>
      </p:sp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r="50721"/>
          <a:stretch/>
        </p:blipFill>
        <p:spPr>
          <a:xfrm>
            <a:off x="5751295" y="0"/>
            <a:ext cx="3392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>
            <a:spLocks noGrp="1"/>
          </p:cNvSpPr>
          <p:nvPr>
            <p:ph type="body" idx="1"/>
          </p:nvPr>
        </p:nvSpPr>
        <p:spPr>
          <a:xfrm>
            <a:off x="311700" y="958500"/>
            <a:ext cx="4986900" cy="3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applications: CO</a:t>
            </a:r>
            <a:r>
              <a:rPr lang="en-GB" baseline="-25000" dirty="0"/>
              <a:t>2</a:t>
            </a:r>
            <a:r>
              <a:rPr lang="en-GB" dirty="0"/>
              <a:t>, geothermal, wastewater injection, settings with infrastructure…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steel-casing: complicates numerical simulations (highly conductive, magnetic) 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but… helpful for bringing current to depth</a:t>
            </a:r>
            <a:endParaRPr dirty="0"/>
          </a:p>
        </p:txBody>
      </p:sp>
      <p:pic>
        <p:nvPicPr>
          <p:cNvPr id="302" name="Google Shape;302;p33"/>
          <p:cNvPicPr preferRelativeResize="0"/>
          <p:nvPr/>
        </p:nvPicPr>
        <p:blipFill rotWithShape="1">
          <a:blip r:embed="rId4">
            <a:alphaModFix/>
          </a:blip>
          <a:srcRect l="36057"/>
          <a:stretch/>
        </p:blipFill>
        <p:spPr>
          <a:xfrm>
            <a:off x="621875" y="2888900"/>
            <a:ext cx="4071127" cy="196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>
            <a:spLocks noGrp="1"/>
          </p:cNvSpPr>
          <p:nvPr>
            <p:ph type="body" idx="1"/>
          </p:nvPr>
        </p:nvSpPr>
        <p:spPr>
          <a:xfrm>
            <a:off x="0" y="4814575"/>
            <a:ext cx="219729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-GB" sz="1200" u="sng" dirty="0">
                <a:solidFill>
                  <a:schemeClr val="hlink"/>
                </a:solidFill>
                <a:hlinkClick r:id="rId5"/>
              </a:rPr>
              <a:t>Heagy &amp; Oldenburg (2022)</a:t>
            </a:r>
            <a:endParaRPr sz="1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studies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" name="Google Shape;69;p15">
            <a:extLst>
              <a:ext uri="{FF2B5EF4-FFF2-40B4-BE49-F238E27FC236}">
                <a16:creationId xmlns:a16="http://schemas.microsoft.com/office/drawing/2014/main" id="{75368C5E-80A0-278B-BDF3-BFB6BB0496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22" y="1593631"/>
            <a:ext cx="2668751" cy="2001563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78;p15">
            <a:extLst>
              <a:ext uri="{FF2B5EF4-FFF2-40B4-BE49-F238E27FC236}">
                <a16:creationId xmlns:a16="http://schemas.microsoft.com/office/drawing/2014/main" id="{7E36450A-2C18-B49B-EA24-205E896EE3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628" y="1157950"/>
            <a:ext cx="2154693" cy="2872924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62413-C0D1-EE54-1F9F-7A74FD6151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360" t="28348" r="28913"/>
          <a:stretch/>
        </p:blipFill>
        <p:spPr>
          <a:xfrm>
            <a:off x="5718776" y="1593631"/>
            <a:ext cx="2947242" cy="2001563"/>
          </a:xfrm>
          <a:prstGeom prst="rect">
            <a:avLst/>
          </a:prstGeom>
          <a:noFill/>
          <a:ln w="15875">
            <a:solidFill>
              <a:schemeClr val="bg1">
                <a:lumMod val="95000"/>
              </a:schemeClr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Google Shape;266;p30">
            <a:extLst>
              <a:ext uri="{FF2B5EF4-FFF2-40B4-BE49-F238E27FC236}">
                <a16:creationId xmlns:a16="http://schemas.microsoft.com/office/drawing/2014/main" id="{43760C0B-2762-91C6-6145-F1B05768D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595193"/>
            <a:ext cx="2719473" cy="973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groundwater</a:t>
            </a:r>
            <a:endParaRPr sz="1700" dirty="0"/>
          </a:p>
        </p:txBody>
      </p:sp>
      <p:sp>
        <p:nvSpPr>
          <p:cNvPr id="7" name="Google Shape;266;p30">
            <a:extLst>
              <a:ext uri="{FF2B5EF4-FFF2-40B4-BE49-F238E27FC236}">
                <a16:creationId xmlns:a16="http://schemas.microsoft.com/office/drawing/2014/main" id="{34A59036-F8EA-CA1B-4E38-087E12EC99C6}"/>
              </a:ext>
            </a:extLst>
          </p:cNvPr>
          <p:cNvSpPr txBox="1">
            <a:spLocks/>
          </p:cNvSpPr>
          <p:nvPr/>
        </p:nvSpPr>
        <p:spPr>
          <a:xfrm>
            <a:off x="3297628" y="4074495"/>
            <a:ext cx="2154694" cy="97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>
              <a:buFont typeface="Helvetica Neue Light"/>
              <a:buNone/>
            </a:pPr>
            <a:r>
              <a:rPr lang="en-US" sz="1700" dirty="0"/>
              <a:t>CO</a:t>
            </a:r>
            <a:r>
              <a:rPr lang="en-US" sz="1700" baseline="-25000" dirty="0"/>
              <a:t>2</a:t>
            </a:r>
            <a:r>
              <a:rPr lang="en-US" sz="1700" dirty="0"/>
              <a:t> sequestration</a:t>
            </a:r>
            <a:endParaRPr lang="en-US" sz="1700" baseline="-25000" dirty="0"/>
          </a:p>
        </p:txBody>
      </p: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DDCDDE90-E48E-33B0-F34E-D6696EEC18DB}"/>
              </a:ext>
            </a:extLst>
          </p:cNvPr>
          <p:cNvSpPr txBox="1">
            <a:spLocks/>
          </p:cNvSpPr>
          <p:nvPr/>
        </p:nvSpPr>
        <p:spPr>
          <a:xfrm>
            <a:off x="5718775" y="3642340"/>
            <a:ext cx="2947241" cy="97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>
              <a:buFont typeface="Helvetica Neue Light"/>
              <a:buNone/>
            </a:pPr>
            <a:r>
              <a:rPr lang="en-US" sz="1700" dirty="0"/>
              <a:t>unexploded ordnance</a:t>
            </a:r>
            <a:endParaRPr lang="en-US" sz="1700" baseline="-25000" dirty="0"/>
          </a:p>
        </p:txBody>
      </p:sp>
      <p:sp>
        <p:nvSpPr>
          <p:cNvPr id="9" name="Google Shape;326;p34">
            <a:extLst>
              <a:ext uri="{FF2B5EF4-FFF2-40B4-BE49-F238E27FC236}">
                <a16:creationId xmlns:a16="http://schemas.microsoft.com/office/drawing/2014/main" id="{9CC54772-7A84-5A9E-9011-BA789466D4B3}"/>
              </a:ext>
            </a:extLst>
          </p:cNvPr>
          <p:cNvSpPr/>
          <p:nvPr/>
        </p:nvSpPr>
        <p:spPr>
          <a:xfrm>
            <a:off x="14072" y="1059874"/>
            <a:ext cx="5565845" cy="38016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5103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Unexploded ordnance (UXO): A global problem</a:t>
            </a:r>
            <a:endParaRPr/>
          </a:p>
        </p:txBody>
      </p:sp>
      <p:sp>
        <p:nvSpPr>
          <p:cNvPr id="640" name="Google Shape;640;p56"/>
          <p:cNvSpPr txBox="1">
            <a:spLocks noGrp="1"/>
          </p:cNvSpPr>
          <p:nvPr>
            <p:ph type="body" idx="1"/>
          </p:nvPr>
        </p:nvSpPr>
        <p:spPr>
          <a:xfrm>
            <a:off x="311700" y="922425"/>
            <a:ext cx="4509600" cy="22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Definition: </a:t>
            </a:r>
            <a:r>
              <a:rPr lang="en-GB"/>
              <a:t>a munition that was armed, fired and remains unexploded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Sources: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Regions of military conflict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Munitions and bombing ranges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Avalanche control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641" name="Google Shape;64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pic>
        <p:nvPicPr>
          <p:cNvPr id="642" name="Google Shape;642;p56"/>
          <p:cNvPicPr preferRelativeResize="0"/>
          <p:nvPr/>
        </p:nvPicPr>
        <p:blipFill rotWithShape="1">
          <a:blip r:embed="rId3">
            <a:alphaModFix/>
          </a:blip>
          <a:srcRect l="43749" t="12430" r="1896" b="34832"/>
          <a:stretch/>
        </p:blipFill>
        <p:spPr>
          <a:xfrm>
            <a:off x="4821200" y="1498899"/>
            <a:ext cx="4217499" cy="251527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6"/>
          <p:cNvSpPr txBox="1">
            <a:spLocks noGrp="1"/>
          </p:cNvSpPr>
          <p:nvPr>
            <p:ph type="body" idx="1"/>
          </p:nvPr>
        </p:nvSpPr>
        <p:spPr>
          <a:xfrm>
            <a:off x="4882800" y="1151025"/>
            <a:ext cx="4155900" cy="4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Countries significantly impacted by UXO</a:t>
            </a:r>
            <a:endParaRPr/>
          </a:p>
        </p:txBody>
      </p:sp>
      <p:pic>
        <p:nvPicPr>
          <p:cNvPr id="644" name="Google Shape;644;p56"/>
          <p:cNvPicPr preferRelativeResize="0"/>
          <p:nvPr/>
        </p:nvPicPr>
        <p:blipFill rotWithShape="1">
          <a:blip r:embed="rId3">
            <a:alphaModFix/>
          </a:blip>
          <a:srcRect l="5864" t="36470" r="64913" b="2408"/>
          <a:stretch/>
        </p:blipFill>
        <p:spPr>
          <a:xfrm>
            <a:off x="419475" y="3132825"/>
            <a:ext cx="1318361" cy="177952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45" name="Google Shape;645;p56"/>
          <p:cNvPicPr preferRelativeResize="0"/>
          <p:nvPr/>
        </p:nvPicPr>
        <p:blipFill rotWithShape="1">
          <a:blip r:embed="rId3">
            <a:alphaModFix/>
          </a:blip>
          <a:srcRect l="66855" t="66444" r="2378" b="3828"/>
          <a:stretch/>
        </p:blipFill>
        <p:spPr>
          <a:xfrm>
            <a:off x="1827583" y="3624634"/>
            <a:ext cx="2034614" cy="12686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46" name="Google Shape;646;p56"/>
          <p:cNvPicPr preferRelativeResize="0"/>
          <p:nvPr/>
        </p:nvPicPr>
        <p:blipFill rotWithShape="1">
          <a:blip r:embed="rId3">
            <a:alphaModFix/>
          </a:blip>
          <a:srcRect l="35149" t="66444" r="33547" b="2157"/>
          <a:stretch/>
        </p:blipFill>
        <p:spPr>
          <a:xfrm>
            <a:off x="3271300" y="3132831"/>
            <a:ext cx="2070093" cy="133996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16" y="0"/>
            <a:ext cx="78875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Time-domain EM response of a UXO</a:t>
            </a:r>
            <a:endParaRPr/>
          </a:p>
        </p:txBody>
      </p:sp>
      <p:pic>
        <p:nvPicPr>
          <p:cNvPr id="658" name="Google Shape;65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2450" y="1054900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2450" y="2925613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788" y="1261518"/>
            <a:ext cx="45719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8"/>
          <p:cNvSpPr txBox="1"/>
          <p:nvPr/>
        </p:nvSpPr>
        <p:spPr>
          <a:xfrm>
            <a:off x="6922728" y="72455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UXO</a:t>
            </a:r>
            <a:endParaRPr sz="14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2" name="Google Shape;662;p58"/>
          <p:cNvSpPr txBox="1"/>
          <p:nvPr/>
        </p:nvSpPr>
        <p:spPr>
          <a:xfrm>
            <a:off x="6916600" y="2596925"/>
            <a:ext cx="24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not 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3" name="Google Shape;663;p58"/>
          <p:cNvSpPr txBox="1"/>
          <p:nvPr/>
        </p:nvSpPr>
        <p:spPr>
          <a:xfrm>
            <a:off x="7004647" y="4336147"/>
            <a:ext cx="25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64" name="Google Shape;664;p58"/>
          <p:cNvCxnSpPr/>
          <p:nvPr/>
        </p:nvCxnSpPr>
        <p:spPr>
          <a:xfrm>
            <a:off x="6792600" y="4743150"/>
            <a:ext cx="10155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665" name="Google Shape;665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050" y="3534625"/>
            <a:ext cx="483657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  <p:sp>
        <p:nvSpPr>
          <p:cNvPr id="667" name="Google Shape;667;p58"/>
          <p:cNvSpPr txBox="1"/>
          <p:nvPr/>
        </p:nvSpPr>
        <p:spPr>
          <a:xfrm>
            <a:off x="8261725" y="11756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L1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8" name="Google Shape;668;p58"/>
          <p:cNvSpPr txBox="1"/>
          <p:nvPr/>
        </p:nvSpPr>
        <p:spPr>
          <a:xfrm>
            <a:off x="7347325" y="3892647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-GB" sz="21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≠</a:t>
            </a: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L3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9" name="Google Shape;669;p58"/>
          <p:cNvSpPr txBox="1"/>
          <p:nvPr/>
        </p:nvSpPr>
        <p:spPr>
          <a:xfrm>
            <a:off x="7347325" y="1404200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-GB" sz="21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=</a:t>
            </a: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L3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0" name="Google Shape;670;p58"/>
          <p:cNvSpPr txBox="1"/>
          <p:nvPr/>
        </p:nvSpPr>
        <p:spPr>
          <a:xfrm>
            <a:off x="8185525" y="33092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L1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Time-domain EM response of a UXO</a:t>
            </a:r>
            <a:endParaRPr/>
          </a:p>
        </p:txBody>
      </p:sp>
      <p:pic>
        <p:nvPicPr>
          <p:cNvPr id="676" name="Google Shape;67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2450" y="1054900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2450" y="2925613"/>
            <a:ext cx="2881313" cy="14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788" y="1261518"/>
            <a:ext cx="45719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9"/>
          <p:cNvSpPr txBox="1"/>
          <p:nvPr/>
        </p:nvSpPr>
        <p:spPr>
          <a:xfrm>
            <a:off x="6922728" y="72455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0" name="Google Shape;680;p59"/>
          <p:cNvSpPr txBox="1"/>
          <p:nvPr/>
        </p:nvSpPr>
        <p:spPr>
          <a:xfrm>
            <a:off x="6916600" y="2596925"/>
            <a:ext cx="24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not 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1" name="Google Shape;681;p59"/>
          <p:cNvSpPr txBox="1"/>
          <p:nvPr/>
        </p:nvSpPr>
        <p:spPr>
          <a:xfrm>
            <a:off x="7004647" y="4336147"/>
            <a:ext cx="25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82" name="Google Shape;682;p59"/>
          <p:cNvCxnSpPr/>
          <p:nvPr/>
        </p:nvCxnSpPr>
        <p:spPr>
          <a:xfrm>
            <a:off x="6792600" y="4743150"/>
            <a:ext cx="10155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83" name="Google Shape;683;p59"/>
          <p:cNvSpPr txBox="1"/>
          <p:nvPr/>
        </p:nvSpPr>
        <p:spPr>
          <a:xfrm>
            <a:off x="524836" y="4327258"/>
            <a:ext cx="502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traditional approach: use inversion to get these and then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classify by comparing </a:t>
            </a:r>
            <a:r>
              <a:rPr lang="en-GB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(t) with ordnance library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4" name="Google Shape;684;p59"/>
          <p:cNvSpPr/>
          <p:nvPr/>
        </p:nvSpPr>
        <p:spPr>
          <a:xfrm rot="5400000">
            <a:off x="1426750" y="4026225"/>
            <a:ext cx="144000" cy="527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9"/>
          <p:cNvSpPr/>
          <p:nvPr/>
        </p:nvSpPr>
        <p:spPr>
          <a:xfrm rot="5400000">
            <a:off x="4619650" y="3836625"/>
            <a:ext cx="144000" cy="906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050" y="3534625"/>
            <a:ext cx="483657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9"/>
          <p:cNvSpPr/>
          <p:nvPr/>
        </p:nvSpPr>
        <p:spPr>
          <a:xfrm rot="5400000">
            <a:off x="1520261" y="3758400"/>
            <a:ext cx="83400" cy="156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  <p:sp>
        <p:nvSpPr>
          <p:cNvPr id="689" name="Google Shape;689;p59"/>
          <p:cNvSpPr txBox="1"/>
          <p:nvPr/>
        </p:nvSpPr>
        <p:spPr>
          <a:xfrm>
            <a:off x="8261725" y="11756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L1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0" name="Google Shape;690;p59"/>
          <p:cNvSpPr txBox="1"/>
          <p:nvPr/>
        </p:nvSpPr>
        <p:spPr>
          <a:xfrm>
            <a:off x="7347325" y="3892647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-GB" sz="21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≠</a:t>
            </a: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L3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1" name="Google Shape;691;p59"/>
          <p:cNvSpPr txBox="1"/>
          <p:nvPr/>
        </p:nvSpPr>
        <p:spPr>
          <a:xfrm>
            <a:off x="7347325" y="1404200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L2 </a:t>
            </a:r>
            <a:r>
              <a:rPr lang="en-GB" sz="21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=</a:t>
            </a: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L3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2" name="Google Shape;692;p59"/>
          <p:cNvSpPr txBox="1"/>
          <p:nvPr/>
        </p:nvSpPr>
        <p:spPr>
          <a:xfrm>
            <a:off x="8185525" y="33092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L1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electromagnetic experiments 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964500" cy="3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Sources: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/>
              <a:t>grounded or inductive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/>
              <a:t>controlled or natural 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 dirty="0"/>
              <a:t>Waveform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/>
              <a:t>harmonic                                      (FDEM)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/>
              <a:t>transient                                            (TDEM) 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 dirty="0"/>
              <a:t>Survey location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/>
              <a:t>airborne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/>
              <a:t>ground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/>
              <a:t>boreholes</a:t>
            </a:r>
            <a:endParaRPr sz="1700"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grpSp>
        <p:nvGrpSpPr>
          <p:cNvPr id="99" name="Google Shape;99;p19"/>
          <p:cNvGrpSpPr/>
          <p:nvPr/>
        </p:nvGrpSpPr>
        <p:grpSpPr>
          <a:xfrm>
            <a:off x="4276162" y="865322"/>
            <a:ext cx="4814046" cy="3626093"/>
            <a:chOff x="4859661" y="1274752"/>
            <a:chExt cx="3972641" cy="2992320"/>
          </a:xfrm>
        </p:grpSpPr>
        <p:pic>
          <p:nvPicPr>
            <p:cNvPr id="100" name="Google Shape;100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9661" y="1274752"/>
              <a:ext cx="3972641" cy="29923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1" name="Google Shape;101;p19"/>
            <p:cNvCxnSpPr/>
            <p:nvPr/>
          </p:nvCxnSpPr>
          <p:spPr>
            <a:xfrm flipH="1">
              <a:off x="7730600" y="2655400"/>
              <a:ext cx="246300" cy="2892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19"/>
            <p:cNvCxnSpPr/>
            <p:nvPr/>
          </p:nvCxnSpPr>
          <p:spPr>
            <a:xfrm>
              <a:off x="7730600" y="29372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19"/>
            <p:cNvCxnSpPr/>
            <p:nvPr/>
          </p:nvCxnSpPr>
          <p:spPr>
            <a:xfrm>
              <a:off x="7976900" y="26475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18166"/>
          <a:stretch/>
        </p:blipFill>
        <p:spPr>
          <a:xfrm>
            <a:off x="5248550" y="942825"/>
            <a:ext cx="1480701" cy="11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128A8-ABF2-1DA2-4D5D-25828EDB12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73" b="53871"/>
          <a:stretch/>
        </p:blipFill>
        <p:spPr>
          <a:xfrm>
            <a:off x="1881642" y="2906025"/>
            <a:ext cx="1973707" cy="743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99B5A7-232E-C004-3FF0-A731FD7E4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0" t="57764" r="-1020" b="3880"/>
          <a:stretch/>
        </p:blipFill>
        <p:spPr>
          <a:xfrm>
            <a:off x="1913754" y="2145150"/>
            <a:ext cx="1973707" cy="74369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Survey and 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60"/>
          <p:cNvSpPr txBox="1">
            <a:spLocks noGrp="1"/>
          </p:cNvSpPr>
          <p:nvPr>
            <p:ph type="body" idx="1"/>
          </p:nvPr>
        </p:nvSpPr>
        <p:spPr>
          <a:xfrm>
            <a:off x="5163850" y="923875"/>
            <a:ext cx="36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1F77B4"/>
                </a:solidFill>
                <a:latin typeface="Raleway"/>
                <a:ea typeface="Raleway"/>
                <a:cs typeface="Raleway"/>
                <a:sym typeface="Raleway"/>
              </a:rPr>
              <a:t>UltraTEMA-4 system:</a:t>
            </a:r>
            <a:endParaRPr>
              <a:solidFill>
                <a:srgbClr val="1F77B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4 transmitters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12 receivers (3-component)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27 time channels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Height above sea</a:t>
            </a:r>
            <a:r>
              <a:rPr lang="en-GB"/>
              <a:t>bed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: ~1 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99" name="Google Shape;69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97" y="923875"/>
            <a:ext cx="4627551" cy="34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61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Data</a:t>
            </a:r>
            <a:endParaRPr/>
          </a:p>
        </p:txBody>
      </p:sp>
      <p:pic>
        <p:nvPicPr>
          <p:cNvPr id="707" name="Google Shape;70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1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sz="1400" b="1" i="0" u="none" strike="noStrike" cap="none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61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sz="1400" b="1" i="0" u="none" strike="noStrike" cap="none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61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sz="1400" b="1" i="0" u="none" strike="noStrike" cap="none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61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sz="1400" b="1" i="0" u="none" strike="noStrike" cap="none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/>
          <p:nvPr/>
        </p:nvSpPr>
        <p:spPr>
          <a:xfrm>
            <a:off x="5049050" y="244100"/>
            <a:ext cx="192000" cy="1569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A53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1"/>
          <p:cNvSpPr/>
          <p:nvPr/>
        </p:nvSpPr>
        <p:spPr>
          <a:xfrm>
            <a:off x="489647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1"/>
          <p:cNvSpPr/>
          <p:nvPr/>
        </p:nvSpPr>
        <p:spPr>
          <a:xfrm>
            <a:off x="489647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1"/>
          <p:cNvSpPr/>
          <p:nvPr/>
        </p:nvSpPr>
        <p:spPr>
          <a:xfrm>
            <a:off x="489647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1"/>
          <p:cNvSpPr/>
          <p:nvPr/>
        </p:nvSpPr>
        <p:spPr>
          <a:xfrm>
            <a:off x="2708164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1"/>
          <p:cNvSpPr/>
          <p:nvPr/>
        </p:nvSpPr>
        <p:spPr>
          <a:xfrm>
            <a:off x="2708164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1"/>
          <p:cNvSpPr/>
          <p:nvPr/>
        </p:nvSpPr>
        <p:spPr>
          <a:xfrm>
            <a:off x="2708164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1"/>
          <p:cNvSpPr/>
          <p:nvPr/>
        </p:nvSpPr>
        <p:spPr>
          <a:xfrm>
            <a:off x="4859200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1"/>
          <p:cNvSpPr/>
          <p:nvPr/>
        </p:nvSpPr>
        <p:spPr>
          <a:xfrm>
            <a:off x="4859200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1"/>
          <p:cNvSpPr/>
          <p:nvPr/>
        </p:nvSpPr>
        <p:spPr>
          <a:xfrm>
            <a:off x="4859200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1"/>
          <p:cNvSpPr/>
          <p:nvPr/>
        </p:nvSpPr>
        <p:spPr>
          <a:xfrm>
            <a:off x="7153918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1"/>
          <p:cNvSpPr/>
          <p:nvPr/>
        </p:nvSpPr>
        <p:spPr>
          <a:xfrm>
            <a:off x="7153918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1"/>
          <p:cNvSpPr/>
          <p:nvPr/>
        </p:nvSpPr>
        <p:spPr>
          <a:xfrm>
            <a:off x="7153918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1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61"/>
          <p:cNvCxnSpPr>
            <a:endCxn id="730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2" name="Google Shape;732;p61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3" name="Google Shape;733;p61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Receiver 1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p61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Receiver 12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5" name="Google Shape;735;p61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6" name="Google Shape;736;p61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7" name="Google Shape;737;p61"/>
          <p:cNvSpPr txBox="1"/>
          <p:nvPr/>
        </p:nvSpPr>
        <p:spPr>
          <a:xfrm rot="-6156065">
            <a:off x="1594885" y="110982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8" name="Google Shape;738;p61"/>
          <p:cNvSpPr txBox="1"/>
          <p:nvPr/>
        </p:nvSpPr>
        <p:spPr>
          <a:xfrm rot="-447484">
            <a:off x="2625161" y="1797338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39" name="Google Shape;739;p61"/>
          <p:cNvCxnSpPr>
            <a:stCxn id="733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0" name="Google Shape;740;p61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1" name="Google Shape;741;p61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2" name="Google Shape;742;p61"/>
          <p:cNvSpPr txBox="1">
            <a:spLocks noGrp="1"/>
          </p:cNvSpPr>
          <p:nvPr>
            <p:ph type="sldNum" idx="12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pic>
        <p:nvPicPr>
          <p:cNvPr id="743" name="Google Shape;743;p6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1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62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Data</a:t>
            </a:r>
            <a:endParaRPr/>
          </a:p>
        </p:txBody>
      </p:sp>
      <p:pic>
        <p:nvPicPr>
          <p:cNvPr id="751" name="Google Shape;75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2"/>
          <p:cNvSpPr/>
          <p:nvPr/>
        </p:nvSpPr>
        <p:spPr>
          <a:xfrm>
            <a:off x="5227603" y="244100"/>
            <a:ext cx="192000" cy="1569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A53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62"/>
          <p:cNvSpPr/>
          <p:nvPr/>
        </p:nvSpPr>
        <p:spPr>
          <a:xfrm>
            <a:off x="600718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62"/>
          <p:cNvSpPr/>
          <p:nvPr/>
        </p:nvSpPr>
        <p:spPr>
          <a:xfrm>
            <a:off x="600718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62"/>
          <p:cNvSpPr/>
          <p:nvPr/>
        </p:nvSpPr>
        <p:spPr>
          <a:xfrm>
            <a:off x="600718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2"/>
          <p:cNvSpPr/>
          <p:nvPr/>
        </p:nvSpPr>
        <p:spPr>
          <a:xfrm>
            <a:off x="2819236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62"/>
          <p:cNvSpPr/>
          <p:nvPr/>
        </p:nvSpPr>
        <p:spPr>
          <a:xfrm>
            <a:off x="2819236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2"/>
          <p:cNvSpPr/>
          <p:nvPr/>
        </p:nvSpPr>
        <p:spPr>
          <a:xfrm>
            <a:off x="2819236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2"/>
          <p:cNvSpPr/>
          <p:nvPr/>
        </p:nvSpPr>
        <p:spPr>
          <a:xfrm>
            <a:off x="4970271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2"/>
          <p:cNvSpPr/>
          <p:nvPr/>
        </p:nvSpPr>
        <p:spPr>
          <a:xfrm>
            <a:off x="4970271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2"/>
          <p:cNvSpPr/>
          <p:nvPr/>
        </p:nvSpPr>
        <p:spPr>
          <a:xfrm>
            <a:off x="4970271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2"/>
          <p:cNvSpPr/>
          <p:nvPr/>
        </p:nvSpPr>
        <p:spPr>
          <a:xfrm>
            <a:off x="7264989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2"/>
          <p:cNvSpPr/>
          <p:nvPr/>
        </p:nvSpPr>
        <p:spPr>
          <a:xfrm>
            <a:off x="7264989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2"/>
          <p:cNvSpPr/>
          <p:nvPr/>
        </p:nvSpPr>
        <p:spPr>
          <a:xfrm>
            <a:off x="7264989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2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0" name="Google Shape;770;p62"/>
          <p:cNvCxnSpPr>
            <a:endCxn id="769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p62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2" name="Google Shape;772;p62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2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Receiver 1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4" name="Google Shape;774;p62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Receiver 12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5" name="Google Shape;775;p62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6" name="Google Shape;776;p62"/>
          <p:cNvSpPr txBox="1"/>
          <p:nvPr/>
        </p:nvSpPr>
        <p:spPr>
          <a:xfrm rot="-6156065">
            <a:off x="1594885" y="110982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7" name="Google Shape;777;p62"/>
          <p:cNvSpPr txBox="1"/>
          <p:nvPr/>
        </p:nvSpPr>
        <p:spPr>
          <a:xfrm rot="-447484">
            <a:off x="2625161" y="1797338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78" name="Google Shape;778;p62"/>
          <p:cNvCxnSpPr>
            <a:stCxn id="773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9" name="Google Shape;779;p62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0" name="Google Shape;780;p62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81" name="Google Shape;781;p62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2" name="Google Shape;782;p62"/>
          <p:cNvSpPr txBox="1">
            <a:spLocks noGrp="1"/>
          </p:cNvSpPr>
          <p:nvPr>
            <p:ph type="sldNum" idx="12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  <p:pic>
        <p:nvPicPr>
          <p:cNvPr id="783" name="Google Shape;783;p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2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5" name="Google Shape;785;p62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sz="1400" b="1" i="0" u="none" strike="noStrike" cap="none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62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sz="1400" b="1" i="0" u="none" strike="noStrike" cap="none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7" name="Google Shape;787;p62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sz="1400" b="1" i="0" u="none" strike="noStrike" cap="none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8" name="Google Shape;788;p62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sz="1400" b="1" i="0" u="none" strike="noStrike" cap="none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63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Data</a:t>
            </a:r>
            <a:endParaRPr/>
          </a:p>
        </p:txBody>
      </p:sp>
      <p:pic>
        <p:nvPicPr>
          <p:cNvPr id="795" name="Google Shape;795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63"/>
          <p:cNvSpPr/>
          <p:nvPr/>
        </p:nvSpPr>
        <p:spPr>
          <a:xfrm>
            <a:off x="5406157" y="244100"/>
            <a:ext cx="192000" cy="1569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A53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3"/>
          <p:cNvSpPr/>
          <p:nvPr/>
        </p:nvSpPr>
        <p:spPr>
          <a:xfrm>
            <a:off x="720507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3"/>
          <p:cNvSpPr/>
          <p:nvPr/>
        </p:nvSpPr>
        <p:spPr>
          <a:xfrm>
            <a:off x="720507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3"/>
          <p:cNvSpPr/>
          <p:nvPr/>
        </p:nvSpPr>
        <p:spPr>
          <a:xfrm>
            <a:off x="720507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3"/>
          <p:cNvSpPr/>
          <p:nvPr/>
        </p:nvSpPr>
        <p:spPr>
          <a:xfrm>
            <a:off x="2939025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3"/>
          <p:cNvSpPr/>
          <p:nvPr/>
        </p:nvSpPr>
        <p:spPr>
          <a:xfrm>
            <a:off x="2939025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3"/>
          <p:cNvSpPr/>
          <p:nvPr/>
        </p:nvSpPr>
        <p:spPr>
          <a:xfrm>
            <a:off x="2939025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3"/>
          <p:cNvSpPr/>
          <p:nvPr/>
        </p:nvSpPr>
        <p:spPr>
          <a:xfrm>
            <a:off x="5090060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3"/>
          <p:cNvSpPr/>
          <p:nvPr/>
        </p:nvSpPr>
        <p:spPr>
          <a:xfrm>
            <a:off x="5090060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3"/>
          <p:cNvSpPr/>
          <p:nvPr/>
        </p:nvSpPr>
        <p:spPr>
          <a:xfrm>
            <a:off x="5090060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3"/>
          <p:cNvSpPr/>
          <p:nvPr/>
        </p:nvSpPr>
        <p:spPr>
          <a:xfrm>
            <a:off x="7384778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3"/>
          <p:cNvSpPr/>
          <p:nvPr/>
        </p:nvSpPr>
        <p:spPr>
          <a:xfrm>
            <a:off x="7384778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3"/>
          <p:cNvSpPr/>
          <p:nvPr/>
        </p:nvSpPr>
        <p:spPr>
          <a:xfrm>
            <a:off x="7384778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3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4" name="Google Shape;814;p63"/>
          <p:cNvCxnSpPr>
            <a:endCxn id="813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5" name="Google Shape;815;p63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6" name="Google Shape;816;p63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3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Receiver 1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63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Receiver 12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19" name="Google Shape;819;p63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0" name="Google Shape;820;p63"/>
          <p:cNvSpPr txBox="1"/>
          <p:nvPr/>
        </p:nvSpPr>
        <p:spPr>
          <a:xfrm rot="-6156065">
            <a:off x="1594885" y="110982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1" name="Google Shape;821;p63"/>
          <p:cNvSpPr txBox="1"/>
          <p:nvPr/>
        </p:nvSpPr>
        <p:spPr>
          <a:xfrm rot="-447484">
            <a:off x="2625161" y="1797338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22" name="Google Shape;822;p63"/>
          <p:cNvCxnSpPr>
            <a:stCxn id="817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3" name="Google Shape;823;p63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4" name="Google Shape;824;p63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25" name="Google Shape;825;p63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6" name="Google Shape;826;p63"/>
          <p:cNvSpPr txBox="1">
            <a:spLocks noGrp="1"/>
          </p:cNvSpPr>
          <p:nvPr>
            <p:ph type="sldNum" idx="12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  <p:pic>
        <p:nvPicPr>
          <p:cNvPr id="827" name="Google Shape;827;p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3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9" name="Google Shape;829;p63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sz="1400" b="1" i="0" u="none" strike="noStrike" cap="none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0" name="Google Shape;830;p63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sz="1400" b="1" i="0" u="none" strike="noStrike" cap="none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1" name="Google Shape;831;p63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sz="1400" b="1" i="0" u="none" strike="noStrike" cap="none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63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sz="1400" b="1" i="0" u="none" strike="noStrike" cap="none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64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947525" y="193610"/>
            <a:ext cx="3665323" cy="18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Data</a:t>
            </a:r>
            <a:endParaRPr/>
          </a:p>
        </p:txBody>
      </p:sp>
      <p:pic>
        <p:nvPicPr>
          <p:cNvPr id="839" name="Google Shape;83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9964" y="-530524"/>
            <a:ext cx="4943002" cy="30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4192" y="2447478"/>
            <a:ext cx="2112782" cy="2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2460724"/>
            <a:ext cx="2051985" cy="26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6785" y="2462975"/>
            <a:ext cx="2073316" cy="26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8432" y="2418543"/>
            <a:ext cx="2150644" cy="27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64"/>
          <p:cNvSpPr/>
          <p:nvPr/>
        </p:nvSpPr>
        <p:spPr>
          <a:xfrm>
            <a:off x="5591168" y="244100"/>
            <a:ext cx="192000" cy="1569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A53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4"/>
          <p:cNvSpPr/>
          <p:nvPr/>
        </p:nvSpPr>
        <p:spPr>
          <a:xfrm>
            <a:off x="831578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4"/>
          <p:cNvSpPr/>
          <p:nvPr/>
        </p:nvSpPr>
        <p:spPr>
          <a:xfrm>
            <a:off x="831578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4"/>
          <p:cNvSpPr/>
          <p:nvPr/>
        </p:nvSpPr>
        <p:spPr>
          <a:xfrm>
            <a:off x="831578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64"/>
          <p:cNvSpPr/>
          <p:nvPr/>
        </p:nvSpPr>
        <p:spPr>
          <a:xfrm>
            <a:off x="3050096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4"/>
          <p:cNvSpPr/>
          <p:nvPr/>
        </p:nvSpPr>
        <p:spPr>
          <a:xfrm>
            <a:off x="3050096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4"/>
          <p:cNvSpPr/>
          <p:nvPr/>
        </p:nvSpPr>
        <p:spPr>
          <a:xfrm>
            <a:off x="3050096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4"/>
          <p:cNvSpPr/>
          <p:nvPr/>
        </p:nvSpPr>
        <p:spPr>
          <a:xfrm>
            <a:off x="5201131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4"/>
          <p:cNvSpPr/>
          <p:nvPr/>
        </p:nvSpPr>
        <p:spPr>
          <a:xfrm>
            <a:off x="5201131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201131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495849" y="25121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495849" y="3350375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4"/>
          <p:cNvSpPr/>
          <p:nvPr/>
        </p:nvSpPr>
        <p:spPr>
          <a:xfrm>
            <a:off x="7495849" y="4153704"/>
            <a:ext cx="87300" cy="680100"/>
          </a:xfrm>
          <a:prstGeom prst="rect">
            <a:avLst/>
          </a:prstGeom>
          <a:noFill/>
          <a:ln w="19050" cap="flat" cmpd="sng">
            <a:solidFill>
              <a:srgbClr val="EA5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4"/>
          <p:cNvSpPr/>
          <p:nvPr/>
        </p:nvSpPr>
        <p:spPr>
          <a:xfrm>
            <a:off x="8056700" y="970575"/>
            <a:ext cx="139500" cy="148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8" name="Google Shape;858;p64"/>
          <p:cNvCxnSpPr>
            <a:endCxn id="857" idx="6"/>
          </p:cNvCxnSpPr>
          <p:nvPr/>
        </p:nvCxnSpPr>
        <p:spPr>
          <a:xfrm flipH="1">
            <a:off x="8196200" y="944475"/>
            <a:ext cx="5838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9" name="Google Shape;859;p64"/>
          <p:cNvSpPr txBox="1"/>
          <p:nvPr/>
        </p:nvSpPr>
        <p:spPr>
          <a:xfrm>
            <a:off x="8692779" y="7571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0" name="Google Shape;860;p64"/>
          <p:cNvSpPr/>
          <p:nvPr/>
        </p:nvSpPr>
        <p:spPr>
          <a:xfrm>
            <a:off x="2258340" y="439753"/>
            <a:ext cx="226800" cy="2181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4"/>
          <p:cNvSpPr txBox="1"/>
          <p:nvPr/>
        </p:nvSpPr>
        <p:spPr>
          <a:xfrm>
            <a:off x="3462950" y="1154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Receiver 1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64"/>
          <p:cNvSpPr txBox="1"/>
          <p:nvPr/>
        </p:nvSpPr>
        <p:spPr>
          <a:xfrm>
            <a:off x="3767750" y="1563225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Receiver 12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63" name="Google Shape;863;p64"/>
          <p:cNvCxnSpPr/>
          <p:nvPr/>
        </p:nvCxnSpPr>
        <p:spPr>
          <a:xfrm>
            <a:off x="4446750" y="313850"/>
            <a:ext cx="5340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4" name="Google Shape;864;p64"/>
          <p:cNvSpPr txBox="1"/>
          <p:nvPr/>
        </p:nvSpPr>
        <p:spPr>
          <a:xfrm rot="-6156065">
            <a:off x="1594885" y="1109824"/>
            <a:ext cx="851203" cy="33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cross-track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5" name="Google Shape;865;p64"/>
          <p:cNvSpPr txBox="1"/>
          <p:nvPr/>
        </p:nvSpPr>
        <p:spPr>
          <a:xfrm rot="-447484">
            <a:off x="2625161" y="1797338"/>
            <a:ext cx="1056236" cy="3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along-track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66" name="Google Shape;866;p64"/>
          <p:cNvCxnSpPr>
            <a:stCxn id="861" idx="1"/>
          </p:cNvCxnSpPr>
          <p:nvPr/>
        </p:nvCxnSpPr>
        <p:spPr>
          <a:xfrm flipH="1">
            <a:off x="2563550" y="315525"/>
            <a:ext cx="899400" cy="18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7" name="Google Shape;867;p64"/>
          <p:cNvCxnSpPr/>
          <p:nvPr/>
        </p:nvCxnSpPr>
        <p:spPr>
          <a:xfrm>
            <a:off x="927475" y="1169950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8" name="Google Shape;868;p64"/>
          <p:cNvSpPr txBox="1"/>
          <p:nvPr/>
        </p:nvSpPr>
        <p:spPr>
          <a:xfrm>
            <a:off x="1035950" y="1162150"/>
            <a:ext cx="139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moving</a:t>
            </a:r>
            <a:endParaRPr sz="1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direction</a:t>
            </a:r>
            <a:endParaRPr sz="1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69" name="Google Shape;869;p64"/>
          <p:cNvCxnSpPr/>
          <p:nvPr/>
        </p:nvCxnSpPr>
        <p:spPr>
          <a:xfrm>
            <a:off x="4803608" y="1740540"/>
            <a:ext cx="208200" cy="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0" name="Google Shape;870;p64"/>
          <p:cNvSpPr txBox="1">
            <a:spLocks noGrp="1"/>
          </p:cNvSpPr>
          <p:nvPr>
            <p:ph type="sldNum" idx="12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2425" y="2080325"/>
            <a:ext cx="1123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4"/>
          <p:cNvSpPr txBox="1"/>
          <p:nvPr/>
        </p:nvSpPr>
        <p:spPr>
          <a:xfrm>
            <a:off x="603847" y="1777957"/>
            <a:ext cx="6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3" name="Google Shape;873;p64"/>
          <p:cNvSpPr txBox="1"/>
          <p:nvPr/>
        </p:nvSpPr>
        <p:spPr>
          <a:xfrm>
            <a:off x="737950" y="21851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1F77B4"/>
                </a:solidFill>
                <a:latin typeface="Lato"/>
                <a:ea typeface="Lato"/>
                <a:cs typeface="Lato"/>
                <a:sym typeface="Lato"/>
              </a:rPr>
              <a:t>Transmitter 1</a:t>
            </a:r>
            <a:endParaRPr sz="1400" b="1" i="0" u="none" strike="noStrike" cap="none">
              <a:solidFill>
                <a:srgbClr val="1F77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64"/>
          <p:cNvSpPr txBox="1"/>
          <p:nvPr/>
        </p:nvSpPr>
        <p:spPr>
          <a:xfrm>
            <a:off x="2880275" y="2185125"/>
            <a:ext cx="15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7F0E"/>
                </a:solidFill>
                <a:latin typeface="Lato"/>
                <a:ea typeface="Lato"/>
                <a:cs typeface="Lato"/>
                <a:sym typeface="Lato"/>
              </a:rPr>
              <a:t>Transmitter 2</a:t>
            </a:r>
            <a:endParaRPr sz="1400" b="1" i="0" u="none" strike="noStrike" cap="none">
              <a:solidFill>
                <a:srgbClr val="FF7F0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64"/>
          <p:cNvSpPr txBox="1"/>
          <p:nvPr/>
        </p:nvSpPr>
        <p:spPr>
          <a:xfrm>
            <a:off x="5098773" y="218512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2CA02C"/>
                </a:solidFill>
                <a:latin typeface="Lato"/>
                <a:ea typeface="Lato"/>
                <a:cs typeface="Lato"/>
                <a:sym typeface="Lato"/>
              </a:rPr>
              <a:t>Transmitter 3</a:t>
            </a:r>
            <a:endParaRPr sz="1400" b="1" i="0" u="none" strike="noStrike" cap="none">
              <a:solidFill>
                <a:srgbClr val="2CA0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6" name="Google Shape;876;p64"/>
          <p:cNvSpPr txBox="1"/>
          <p:nvPr/>
        </p:nvSpPr>
        <p:spPr>
          <a:xfrm>
            <a:off x="7308573" y="218512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D62728"/>
                </a:solidFill>
                <a:latin typeface="Lato"/>
                <a:ea typeface="Lato"/>
                <a:cs typeface="Lato"/>
                <a:sym typeface="Lato"/>
              </a:rPr>
              <a:t>Transmitter 4</a:t>
            </a:r>
            <a:endParaRPr sz="1400" b="1" i="0" u="none" strike="noStrike" cap="none">
              <a:solidFill>
                <a:srgbClr val="D627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Can we classify directly from EM data?</a:t>
            </a:r>
            <a:endParaRPr/>
          </a:p>
        </p:txBody>
      </p:sp>
      <p:sp>
        <p:nvSpPr>
          <p:cNvPr id="882" name="Google Shape;882;p6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52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Convolutional neural networks (CNNs)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Convolutional filters look at spatial / temporal features in the data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Training EM data for UXO classification: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Available library of ordnance objects with polarizations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geophysical simulations</a:t>
            </a:r>
            <a:endParaRPr/>
          </a:p>
        </p:txBody>
      </p:sp>
      <p:sp>
        <p:nvSpPr>
          <p:cNvPr id="883" name="Google Shape;88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  <p:pic>
        <p:nvPicPr>
          <p:cNvPr id="884" name="Google Shape;88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0574" y="1489762"/>
            <a:ext cx="2532450" cy="28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5"/>
          <p:cNvSpPr txBox="1"/>
          <p:nvPr/>
        </p:nvSpPr>
        <p:spPr>
          <a:xfrm>
            <a:off x="2715725" y="4840475"/>
            <a:ext cx="6235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sng" strike="noStrike" cap="non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https://towardsdatascience.com/a-comprehensive-guide-to-convolutional-neural-networks-the-eli5-way-3bd2b1164a53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6" name="Google Shape;886;p65"/>
          <p:cNvSpPr txBox="1"/>
          <p:nvPr/>
        </p:nvSpPr>
        <p:spPr>
          <a:xfrm>
            <a:off x="7728725" y="4026175"/>
            <a:ext cx="122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input</a:t>
            </a:r>
            <a:endParaRPr sz="18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7" name="Google Shape;887;p65"/>
          <p:cNvSpPr txBox="1"/>
          <p:nvPr/>
        </p:nvSpPr>
        <p:spPr>
          <a:xfrm>
            <a:off x="7881125" y="1504820"/>
            <a:ext cx="122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sz="18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175" y="2530588"/>
            <a:ext cx="1160145" cy="803177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Convolutional Neural Networks </a:t>
            </a:r>
            <a:r>
              <a:rPr lang="en-GB"/>
              <a:t>(CNNs)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4" name="Google Shape;894;p66"/>
          <p:cNvSpPr txBox="1">
            <a:spLocks noGrp="1"/>
          </p:cNvSpPr>
          <p:nvPr>
            <p:ph type="body" idx="1"/>
          </p:nvPr>
        </p:nvSpPr>
        <p:spPr>
          <a:xfrm>
            <a:off x="3730151" y="1649900"/>
            <a:ext cx="1858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5" name="Google Shape;89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725" y="4081775"/>
            <a:ext cx="1220701" cy="216851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6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name="adj" fmla="val 209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Supervised classification problem</a:t>
            </a:r>
            <a:endParaRPr sz="1800" b="0" i="0" u="none" strike="noStrike" cap="none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provided data with labels, construct a function (network) that outputs labels given input data</a:t>
            </a:r>
            <a:endParaRPr sz="18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7" name="Google Shape;897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8950" y="2059712"/>
            <a:ext cx="916200" cy="2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6"/>
          <p:cNvSpPr txBox="1">
            <a:spLocks noGrp="1"/>
          </p:cNvSpPr>
          <p:nvPr>
            <p:ph type="body" idx="1"/>
          </p:nvPr>
        </p:nvSpPr>
        <p:spPr>
          <a:xfrm rot="1067">
            <a:off x="7875412" y="1893297"/>
            <a:ext cx="966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1300" dirty="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9" name="Google Shape;899;p66"/>
          <p:cNvSpPr txBox="1">
            <a:spLocks noGrp="1"/>
          </p:cNvSpPr>
          <p:nvPr>
            <p:ph type="body" idx="1"/>
          </p:nvPr>
        </p:nvSpPr>
        <p:spPr>
          <a:xfrm rot="945">
            <a:off x="7131830" y="2973879"/>
            <a:ext cx="10908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0" name="Google Shape;900;p66"/>
          <p:cNvSpPr txBox="1">
            <a:spLocks noGrp="1"/>
          </p:cNvSpPr>
          <p:nvPr>
            <p:ph type="body" idx="1"/>
          </p:nvPr>
        </p:nvSpPr>
        <p:spPr>
          <a:xfrm>
            <a:off x="1315825" y="1655975"/>
            <a:ext cx="15873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430" dirty="0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-GB" sz="1430" dirty="0"/>
              <a:t>   </a:t>
            </a:r>
            <a:endParaRPr sz="1430" dirty="0"/>
          </a:p>
        </p:txBody>
      </p:sp>
      <p:pic>
        <p:nvPicPr>
          <p:cNvPr id="901" name="Google Shape;901;p66"/>
          <p:cNvPicPr preferRelativeResize="0"/>
          <p:nvPr/>
        </p:nvPicPr>
        <p:blipFill rotWithShape="1">
          <a:blip r:embed="rId5">
            <a:alphaModFix/>
          </a:blip>
          <a:srcRect l="74226" t="-10" r="6243" b="10"/>
          <a:stretch/>
        </p:blipFill>
        <p:spPr>
          <a:xfrm>
            <a:off x="2020013" y="2221900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6"/>
          <p:cNvSpPr txBox="1">
            <a:spLocks noGrp="1"/>
          </p:cNvSpPr>
          <p:nvPr>
            <p:ph type="body" idx="1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430" dirty="0">
                <a:latin typeface="Raleway"/>
                <a:ea typeface="Raleway"/>
                <a:cs typeface="Raleway"/>
                <a:sym typeface="Raleway"/>
              </a:rPr>
              <a:t>Input</a:t>
            </a:r>
            <a:r>
              <a:rPr lang="en-GB" sz="1430" dirty="0"/>
              <a:t>  </a:t>
            </a:r>
            <a:endParaRPr sz="1430" dirty="0"/>
          </a:p>
        </p:txBody>
      </p:sp>
      <p:pic>
        <p:nvPicPr>
          <p:cNvPr id="903" name="Google Shape;903;p66"/>
          <p:cNvPicPr preferRelativeResize="0"/>
          <p:nvPr/>
        </p:nvPicPr>
        <p:blipFill rotWithShape="1">
          <a:blip r:embed="rId6">
            <a:alphaModFix/>
          </a:blip>
          <a:srcRect r="62135"/>
          <a:stretch/>
        </p:blipFill>
        <p:spPr>
          <a:xfrm rot="94">
            <a:off x="6174761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588" y="2732113"/>
            <a:ext cx="1171575" cy="85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69163" y="2765825"/>
            <a:ext cx="1163003" cy="80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87725" y="3041725"/>
            <a:ext cx="1160145" cy="803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Google Shape;907;p66"/>
          <p:cNvCxnSpPr/>
          <p:nvPr/>
        </p:nvCxnSpPr>
        <p:spPr>
          <a:xfrm>
            <a:off x="2769175" y="2906800"/>
            <a:ext cx="738900" cy="3708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08" name="Google Shape;908;p6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92588" y="2260613"/>
            <a:ext cx="1151573" cy="79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74150" y="3259875"/>
            <a:ext cx="1165860" cy="80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32068" y="2689730"/>
            <a:ext cx="2906707" cy="1240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1" name="Google Shape;911;p66"/>
          <p:cNvCxnSpPr>
            <a:endCxn id="912" idx="1"/>
          </p:cNvCxnSpPr>
          <p:nvPr/>
        </p:nvCxnSpPr>
        <p:spPr>
          <a:xfrm>
            <a:off x="6054510" y="3281872"/>
            <a:ext cx="610200" cy="14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12" name="Google Shape;912;p6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647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6"/>
          <p:cNvSpPr txBox="1"/>
          <p:nvPr/>
        </p:nvSpPr>
        <p:spPr>
          <a:xfrm>
            <a:off x="64301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 sz="14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4" name="Google Shape;914;p66"/>
          <p:cNvSpPr/>
          <p:nvPr/>
        </p:nvSpPr>
        <p:spPr>
          <a:xfrm rot="-5400000">
            <a:off x="7029257" y="2509384"/>
            <a:ext cx="87000" cy="19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5" name="Google Shape;915;p66"/>
          <p:cNvCxnSpPr>
            <a:endCxn id="908" idx="1"/>
          </p:cNvCxnSpPr>
          <p:nvPr/>
        </p:nvCxnSpPr>
        <p:spPr>
          <a:xfrm rot="10800000" flipH="1">
            <a:off x="7111888" y="2659234"/>
            <a:ext cx="680700" cy="5289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16" name="Google Shape;916;p6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71450" y="2457150"/>
            <a:ext cx="106440" cy="1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6"/>
          <p:cNvSpPr txBox="1"/>
          <p:nvPr/>
        </p:nvSpPr>
        <p:spPr>
          <a:xfrm>
            <a:off x="7168450" y="4269025"/>
            <a:ext cx="168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Image segmentation</a:t>
            </a:r>
            <a:endParaRPr sz="14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18" name="Google Shape;918;p66"/>
          <p:cNvCxnSpPr/>
          <p:nvPr/>
        </p:nvCxnSpPr>
        <p:spPr>
          <a:xfrm rot="10800000" flipH="1">
            <a:off x="7973000" y="4112550"/>
            <a:ext cx="282000" cy="39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19" name="Google Shape;919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Convolutional Neural Networks (CNNs)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5" name="Google Shape;925;p67"/>
          <p:cNvSpPr/>
          <p:nvPr/>
        </p:nvSpPr>
        <p:spPr>
          <a:xfrm>
            <a:off x="311700" y="788175"/>
            <a:ext cx="8520600" cy="812700"/>
          </a:xfrm>
          <a:prstGeom prst="roundRect">
            <a:avLst>
              <a:gd name="adj" fmla="val 209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do we translate these things to the UXO classification problem?</a:t>
            </a:r>
            <a:endParaRPr sz="1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6" name="Google Shape;926;p67"/>
          <p:cNvSpPr txBox="1">
            <a:spLocks noGrp="1"/>
          </p:cNvSpPr>
          <p:nvPr>
            <p:ph type="body" idx="1"/>
          </p:nvPr>
        </p:nvSpPr>
        <p:spPr>
          <a:xfrm rot="1067">
            <a:off x="7927331" y="1947889"/>
            <a:ext cx="966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1300" dirty="0">
                <a:latin typeface="Raleway"/>
                <a:ea typeface="Raleway"/>
                <a:cs typeface="Raleway"/>
                <a:sym typeface="Raleway"/>
              </a:rPr>
              <a:t>predicted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7" name="Google Shape;927;p67"/>
          <p:cNvSpPr txBox="1">
            <a:spLocks noGrp="1"/>
          </p:cNvSpPr>
          <p:nvPr>
            <p:ph type="body" idx="1"/>
          </p:nvPr>
        </p:nvSpPr>
        <p:spPr>
          <a:xfrm>
            <a:off x="8125756" y="3126293"/>
            <a:ext cx="495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true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8" name="Google Shape;928;p67"/>
          <p:cNvSpPr txBox="1">
            <a:spLocks noGrp="1"/>
          </p:cNvSpPr>
          <p:nvPr>
            <p:ph type="body" idx="1"/>
          </p:nvPr>
        </p:nvSpPr>
        <p:spPr>
          <a:xfrm>
            <a:off x="175225" y="1655975"/>
            <a:ext cx="10743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-GB" dirty="0">
                <a:latin typeface="Raleway"/>
                <a:ea typeface="Raleway"/>
                <a:cs typeface="Raleway"/>
                <a:sym typeface="Raleway"/>
              </a:rPr>
              <a:t>Input</a:t>
            </a:r>
            <a:r>
              <a:rPr lang="en-GB" dirty="0"/>
              <a:t>  </a:t>
            </a:r>
            <a:endParaRPr dirty="0"/>
          </a:p>
        </p:txBody>
      </p:sp>
      <p:pic>
        <p:nvPicPr>
          <p:cNvPr id="929" name="Google Shape;929;p67"/>
          <p:cNvPicPr preferRelativeResize="0"/>
          <p:nvPr/>
        </p:nvPicPr>
        <p:blipFill rotWithShape="1">
          <a:blip r:embed="rId3">
            <a:alphaModFix/>
          </a:blip>
          <a:srcRect l="10370" t="5015" r="63552" b="87325"/>
          <a:stretch/>
        </p:blipFill>
        <p:spPr>
          <a:xfrm>
            <a:off x="181132" y="2440150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67"/>
          <p:cNvPicPr preferRelativeResize="0"/>
          <p:nvPr/>
        </p:nvPicPr>
        <p:blipFill rotWithShape="1">
          <a:blip r:embed="rId3">
            <a:alphaModFix/>
          </a:blip>
          <a:srcRect l="10373" t="12525" r="63549" b="79814"/>
          <a:stretch/>
        </p:blipFill>
        <p:spPr>
          <a:xfrm>
            <a:off x="298055" y="2672188"/>
            <a:ext cx="1090800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67"/>
          <p:cNvPicPr preferRelativeResize="0"/>
          <p:nvPr/>
        </p:nvPicPr>
        <p:blipFill rotWithShape="1">
          <a:blip r:embed="rId3">
            <a:alphaModFix/>
          </a:blip>
          <a:srcRect l="10373" t="20336" r="63549" b="72004"/>
          <a:stretch/>
        </p:blipFill>
        <p:spPr>
          <a:xfrm>
            <a:off x="410034" y="2963600"/>
            <a:ext cx="1090800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67"/>
          <p:cNvPicPr preferRelativeResize="0"/>
          <p:nvPr/>
        </p:nvPicPr>
        <p:blipFill rotWithShape="1">
          <a:blip r:embed="rId3">
            <a:alphaModFix/>
          </a:blip>
          <a:srcRect l="10371" t="28145" r="64625" b="64195"/>
          <a:stretch/>
        </p:blipFill>
        <p:spPr>
          <a:xfrm>
            <a:off x="529732" y="3235375"/>
            <a:ext cx="1045901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67"/>
          <p:cNvPicPr preferRelativeResize="0"/>
          <p:nvPr/>
        </p:nvPicPr>
        <p:blipFill rotWithShape="1">
          <a:blip r:embed="rId3">
            <a:alphaModFix/>
          </a:blip>
          <a:srcRect l="10371" t="35953" r="64625" b="56386"/>
          <a:stretch/>
        </p:blipFill>
        <p:spPr>
          <a:xfrm>
            <a:off x="646582" y="3487025"/>
            <a:ext cx="1045901" cy="49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996920" y="4092840"/>
            <a:ext cx="177975" cy="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67"/>
          <p:cNvSpPr txBox="1">
            <a:spLocks noGrp="1"/>
          </p:cNvSpPr>
          <p:nvPr>
            <p:ph type="body" idx="1"/>
          </p:nvPr>
        </p:nvSpPr>
        <p:spPr>
          <a:xfrm>
            <a:off x="1315825" y="1655975"/>
            <a:ext cx="15873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-GB" dirty="0">
                <a:latin typeface="Raleway"/>
                <a:ea typeface="Raleway"/>
                <a:cs typeface="Raleway"/>
                <a:sym typeface="Raleway"/>
              </a:rPr>
              <a:t>Features</a:t>
            </a:r>
            <a:r>
              <a:rPr lang="en-GB" dirty="0"/>
              <a:t>   </a:t>
            </a:r>
            <a:endParaRPr dirty="0"/>
          </a:p>
        </p:txBody>
      </p:sp>
      <p:pic>
        <p:nvPicPr>
          <p:cNvPr id="936" name="Google Shape;936;p67"/>
          <p:cNvPicPr preferRelativeResize="0"/>
          <p:nvPr/>
        </p:nvPicPr>
        <p:blipFill rotWithShape="1">
          <a:blip r:embed="rId5">
            <a:alphaModFix/>
          </a:blip>
          <a:srcRect l="74226" t="-10" r="6243" b="10"/>
          <a:stretch/>
        </p:blipFill>
        <p:spPr>
          <a:xfrm>
            <a:off x="2133338" y="2579738"/>
            <a:ext cx="178925" cy="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7"/>
          <p:cNvSpPr txBox="1">
            <a:spLocks noGrp="1"/>
          </p:cNvSpPr>
          <p:nvPr>
            <p:ph type="body" idx="1"/>
          </p:nvPr>
        </p:nvSpPr>
        <p:spPr>
          <a:xfrm>
            <a:off x="3730151" y="1649900"/>
            <a:ext cx="1858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Neural network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8" name="Google Shape;938;p67"/>
          <p:cNvPicPr preferRelativeResize="0"/>
          <p:nvPr/>
        </p:nvPicPr>
        <p:blipFill rotWithShape="1">
          <a:blip r:embed="rId6">
            <a:alphaModFix/>
          </a:blip>
          <a:srcRect r="62135"/>
          <a:stretch/>
        </p:blipFill>
        <p:spPr>
          <a:xfrm rot="94">
            <a:off x="6599350" y="2894728"/>
            <a:ext cx="462126" cy="409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9" name="Google Shape;939;p67"/>
          <p:cNvCxnSpPr>
            <a:endCxn id="940" idx="1"/>
          </p:cNvCxnSpPr>
          <p:nvPr/>
        </p:nvCxnSpPr>
        <p:spPr>
          <a:xfrm>
            <a:off x="6511710" y="3281872"/>
            <a:ext cx="610200" cy="144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40" name="Google Shape;94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21910" y="2681806"/>
            <a:ext cx="491136" cy="1228932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7"/>
          <p:cNvSpPr txBox="1"/>
          <p:nvPr/>
        </p:nvSpPr>
        <p:spPr>
          <a:xfrm>
            <a:off x="6887325" y="1950875"/>
            <a:ext cx="158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probabilities</a:t>
            </a:r>
            <a:endParaRPr sz="14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2" name="Google Shape;942;p67"/>
          <p:cNvSpPr/>
          <p:nvPr/>
        </p:nvSpPr>
        <p:spPr>
          <a:xfrm rot="-5400000">
            <a:off x="7486457" y="2509384"/>
            <a:ext cx="87000" cy="19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3" name="Google Shape;943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4775" y="2761675"/>
            <a:ext cx="106440" cy="1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47650" y="2901351"/>
            <a:ext cx="4887445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1900" y="4507722"/>
            <a:ext cx="2925882" cy="21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Google Shape;946;p67"/>
          <p:cNvCxnSpPr/>
          <p:nvPr/>
        </p:nvCxnSpPr>
        <p:spPr>
          <a:xfrm rot="10800000">
            <a:off x="2454850" y="3638000"/>
            <a:ext cx="0" cy="7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47" name="Google Shape;947;p6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89776" y="2317808"/>
            <a:ext cx="966300" cy="76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53750" y="3404024"/>
            <a:ext cx="979925" cy="76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9" name="Google Shape;949;p67"/>
          <p:cNvCxnSpPr/>
          <p:nvPr/>
        </p:nvCxnSpPr>
        <p:spPr>
          <a:xfrm rot="10800000" flipH="1">
            <a:off x="7569088" y="2661934"/>
            <a:ext cx="513900" cy="5262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0" name="Google Shape;950;p67"/>
          <p:cNvSpPr txBox="1"/>
          <p:nvPr/>
        </p:nvSpPr>
        <p:spPr>
          <a:xfrm>
            <a:off x="8280000" y="4047225"/>
            <a:ext cx="94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nx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1" name="Google Shape;951;p67"/>
          <p:cNvSpPr txBox="1"/>
          <p:nvPr/>
        </p:nvSpPr>
        <p:spPr>
          <a:xfrm rot="-5400000">
            <a:off x="7405997" y="3345228"/>
            <a:ext cx="94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nrx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2" name="Google Shape;95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  <p:pic>
        <p:nvPicPr>
          <p:cNvPr id="953" name="Google Shape;953;p6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29955" y="3804425"/>
            <a:ext cx="2741570" cy="11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Profile photo for jorgelopez">
            <a:extLst>
              <a:ext uri="{FF2B5EF4-FFF2-40B4-BE49-F238E27FC236}">
                <a16:creationId xmlns:a16="http://schemas.microsoft.com/office/drawing/2014/main" id="{96E0F3D8-4889-17F6-2FE1-BAC21529A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8" t="12998"/>
          <a:stretch/>
        </p:blipFill>
        <p:spPr bwMode="auto">
          <a:xfrm>
            <a:off x="8125756" y="104773"/>
            <a:ext cx="895402" cy="89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96;p63">
            <a:extLst>
              <a:ext uri="{FF2B5EF4-FFF2-40B4-BE49-F238E27FC236}">
                <a16:creationId xmlns:a16="http://schemas.microsoft.com/office/drawing/2014/main" id="{A0CE7580-57AF-4C86-863F-521D0F50198F}"/>
              </a:ext>
            </a:extLst>
          </p:cNvPr>
          <p:cNvSpPr txBox="1">
            <a:spLocks/>
          </p:cNvSpPr>
          <p:nvPr/>
        </p:nvSpPr>
        <p:spPr>
          <a:xfrm>
            <a:off x="6505157" y="214252"/>
            <a:ext cx="1858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 sz="14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>
              <a:spcAft>
                <a:spcPts val="1200"/>
              </a:spcAft>
              <a:buFont typeface="Helvetica Neue Light"/>
              <a:buNone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J. Lopez-Alvis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Defining label masks</a:t>
            </a:r>
            <a:endParaRPr/>
          </a:p>
        </p:txBody>
      </p:sp>
      <p:sp>
        <p:nvSpPr>
          <p:cNvPr id="959" name="Google Shape;959;p68"/>
          <p:cNvSpPr txBox="1"/>
          <p:nvPr/>
        </p:nvSpPr>
        <p:spPr>
          <a:xfrm>
            <a:off x="1043501" y="1455486"/>
            <a:ext cx="27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Magnitude for each transmitter</a:t>
            </a: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0" name="Google Shape;960;p68"/>
          <p:cNvSpPr txBox="1"/>
          <p:nvPr/>
        </p:nvSpPr>
        <p:spPr>
          <a:xfrm>
            <a:off x="4022617" y="1195386"/>
            <a:ext cx="14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 of magnitudes</a:t>
            </a: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1" name="Google Shape;961;p68"/>
          <p:cNvSpPr txBox="1"/>
          <p:nvPr/>
        </p:nvSpPr>
        <p:spPr>
          <a:xfrm>
            <a:off x="6052423" y="1527020"/>
            <a:ext cx="136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Label mask </a:t>
            </a: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2" name="Google Shape;962;p68"/>
          <p:cNvSpPr/>
          <p:nvPr/>
        </p:nvSpPr>
        <p:spPr>
          <a:xfrm rot="5400000">
            <a:off x="2388075" y="331486"/>
            <a:ext cx="148200" cy="31209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8"/>
          <p:cNvSpPr/>
          <p:nvPr/>
        </p:nvSpPr>
        <p:spPr>
          <a:xfrm rot="5400000">
            <a:off x="4467275" y="1504036"/>
            <a:ext cx="148200" cy="7758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8"/>
          <p:cNvSpPr txBox="1"/>
          <p:nvPr/>
        </p:nvSpPr>
        <p:spPr>
          <a:xfrm>
            <a:off x="7293725" y="2124186"/>
            <a:ext cx="178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color is different 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each class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5" name="Google Shape;965;p68"/>
          <p:cNvSpPr/>
          <p:nvPr/>
        </p:nvSpPr>
        <p:spPr>
          <a:xfrm>
            <a:off x="5121078" y="2270736"/>
            <a:ext cx="935100" cy="32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8"/>
          <p:cNvSpPr txBox="1"/>
          <p:nvPr/>
        </p:nvSpPr>
        <p:spPr>
          <a:xfrm>
            <a:off x="5069743" y="1916961"/>
            <a:ext cx="109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threshold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7" name="Google Shape;96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997" y="2072361"/>
            <a:ext cx="4364875" cy="91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4149" y="2031877"/>
            <a:ext cx="841800" cy="901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9" name="Google Shape;969;p68"/>
          <p:cNvCxnSpPr>
            <a:stCxn id="964" idx="1"/>
          </p:cNvCxnSpPr>
          <p:nvPr/>
        </p:nvCxnSpPr>
        <p:spPr>
          <a:xfrm rot="10800000">
            <a:off x="6472325" y="2245386"/>
            <a:ext cx="821400" cy="18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70" name="Google Shape;970;p68"/>
          <p:cNvSpPr txBox="1"/>
          <p:nvPr/>
        </p:nvSpPr>
        <p:spPr>
          <a:xfrm>
            <a:off x="835775" y="2848275"/>
            <a:ext cx="175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along track 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position (nx)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1" name="Google Shape;971;p68"/>
          <p:cNvSpPr txBox="1"/>
          <p:nvPr/>
        </p:nvSpPr>
        <p:spPr>
          <a:xfrm rot="-5400000">
            <a:off x="-360025" y="1887850"/>
            <a:ext cx="155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receiver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number (nrx)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2" name="Google Shape;972;p68"/>
          <p:cNvSpPr txBox="1"/>
          <p:nvPr/>
        </p:nvSpPr>
        <p:spPr>
          <a:xfrm>
            <a:off x="1082450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T1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3" name="Google Shape;973;p68"/>
          <p:cNvSpPr txBox="1"/>
          <p:nvPr/>
        </p:nvSpPr>
        <p:spPr>
          <a:xfrm>
            <a:off x="2700725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T3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4" name="Google Shape;974;p68"/>
          <p:cNvSpPr txBox="1"/>
          <p:nvPr/>
        </p:nvSpPr>
        <p:spPr>
          <a:xfrm>
            <a:off x="1916143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T2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5" name="Google Shape;975;p68"/>
          <p:cNvSpPr txBox="1"/>
          <p:nvPr/>
        </p:nvSpPr>
        <p:spPr>
          <a:xfrm>
            <a:off x="3511850" y="1823314"/>
            <a:ext cx="4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T4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6" name="Google Shape;976;p68"/>
          <p:cNvSpPr txBox="1"/>
          <p:nvPr/>
        </p:nvSpPr>
        <p:spPr>
          <a:xfrm>
            <a:off x="6101411" y="4505325"/>
            <a:ext cx="128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along track distance (m)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7" name="Google Shape;977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1950" y="3459537"/>
            <a:ext cx="1216905" cy="1060887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68"/>
          <p:cNvSpPr txBox="1"/>
          <p:nvPr/>
        </p:nvSpPr>
        <p:spPr>
          <a:xfrm rot="-5400000">
            <a:off x="5088451" y="3561525"/>
            <a:ext cx="109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cross track distance (m)</a:t>
            </a: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9" name="Google Shape;979;p68"/>
          <p:cNvSpPr/>
          <p:nvPr/>
        </p:nvSpPr>
        <p:spPr>
          <a:xfrm rot="5400000">
            <a:off x="6351518" y="3035119"/>
            <a:ext cx="400500" cy="32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8"/>
          <p:cNvSpPr txBox="1"/>
          <p:nvPr/>
        </p:nvSpPr>
        <p:spPr>
          <a:xfrm>
            <a:off x="6834275" y="2908475"/>
            <a:ext cx="211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send back to footprint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of system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1" name="Google Shape;98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sp>
        <p:nvSpPr>
          <p:cNvPr id="982" name="Google Shape;982;p68"/>
          <p:cNvSpPr txBox="1"/>
          <p:nvPr/>
        </p:nvSpPr>
        <p:spPr>
          <a:xfrm>
            <a:off x="545225" y="3576975"/>
            <a:ext cx="246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For time channel #5</a:t>
            </a:r>
            <a:endParaRPr sz="1800" b="0" i="0" u="none" strike="noStrike" cap="none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3" name="Google Shape;983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70075" y="673350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68"/>
          <p:cNvSpPr/>
          <p:nvPr/>
        </p:nvSpPr>
        <p:spPr>
          <a:xfrm>
            <a:off x="7623409" y="756382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8"/>
              <a:buNone/>
            </a:pPr>
            <a:r>
              <a:rPr lang="en-GB" sz="2600"/>
              <a:t>Application to a line of data</a:t>
            </a:r>
            <a:endParaRPr sz="2600"/>
          </a:p>
        </p:txBody>
      </p:sp>
      <p:sp>
        <p:nvSpPr>
          <p:cNvPr id="991" name="Google Shape;991;p69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Input features are created by using a sliding window: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2" name="Google Shape;992;p69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3" name="Google Shape;993;p69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4" name="Google Shape;994;p69"/>
          <p:cNvSpPr txBox="1"/>
          <p:nvPr/>
        </p:nvSpPr>
        <p:spPr>
          <a:xfrm>
            <a:off x="4116600" y="2018978"/>
            <a:ext cx="7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95" name="Google Shape;995;p69"/>
          <p:cNvCxnSpPr/>
          <p:nvPr/>
        </p:nvCxnSpPr>
        <p:spPr>
          <a:xfrm rot="10800000">
            <a:off x="3052800" y="2214954"/>
            <a:ext cx="1089600" cy="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96" name="Google Shape;99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inductive sources: time-domain </a:t>
            </a:r>
            <a:endParaRPr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218" y="1214557"/>
            <a:ext cx="4138725" cy="3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056" y="1145020"/>
            <a:ext cx="421957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102418" y="1324720"/>
            <a:ext cx="199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air: 10</a:t>
            </a:r>
            <a:r>
              <a:rPr lang="en-GB" sz="1800" b="0" i="0" u="none" strike="noStrike" cap="none" baseline="30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-8</a:t>
            </a:r>
            <a:r>
              <a:rPr lang="en-GB" sz="1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S/m</a:t>
            </a:r>
            <a:endParaRPr sz="1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102417" y="3368645"/>
            <a:ext cx="247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background: 10</a:t>
            </a:r>
            <a:r>
              <a:rPr lang="en-GB" sz="1800" b="0" i="0" u="none" strike="noStrike" cap="none" baseline="30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-2</a:t>
            </a: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S/m</a:t>
            </a:r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1102417" y="2235070"/>
            <a:ext cx="247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layer</a:t>
            </a:r>
            <a:endParaRPr sz="1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8"/>
              <a:buNone/>
            </a:pPr>
            <a:r>
              <a:rPr lang="en-GB" sz="2600"/>
              <a:t>Application to a line of data</a:t>
            </a:r>
            <a:endParaRPr sz="2600"/>
          </a:p>
        </p:txBody>
      </p:sp>
      <p:sp>
        <p:nvSpPr>
          <p:cNvPr id="1003" name="Google Shape;1003;p70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-GB"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4" name="Google Shape;1004;p70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5" name="Google Shape;1005;p70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6" name="Google Shape;1006;p70"/>
          <p:cNvSpPr txBox="1"/>
          <p:nvPr/>
        </p:nvSpPr>
        <p:spPr>
          <a:xfrm>
            <a:off x="650400" y="3128125"/>
            <a:ext cx="248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D62728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endParaRPr sz="1400" b="0" i="0" u="none" strike="noStrike" cap="none">
              <a:solidFill>
                <a:srgbClr val="D6272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07" name="Google Shape;1007;p70"/>
          <p:cNvCxnSpPr/>
          <p:nvPr/>
        </p:nvCxnSpPr>
        <p:spPr>
          <a:xfrm rot="10800000" flipH="1">
            <a:off x="1396300" y="2783750"/>
            <a:ext cx="148200" cy="3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08" name="Google Shape;100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8"/>
              <a:buNone/>
            </a:pPr>
            <a:r>
              <a:rPr lang="en-GB" sz="2600"/>
              <a:t>Application to a line of data</a:t>
            </a:r>
            <a:endParaRPr sz="2600"/>
          </a:p>
        </p:txBody>
      </p:sp>
      <p:sp>
        <p:nvSpPr>
          <p:cNvPr id="1015" name="Google Shape;1015;p71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-GB"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6" name="Google Shape;1016;p71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7" name="Google Shape;1017;p71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8" name="Google Shape;1018;p71"/>
          <p:cNvSpPr txBox="1"/>
          <p:nvPr/>
        </p:nvSpPr>
        <p:spPr>
          <a:xfrm>
            <a:off x="650400" y="3128125"/>
            <a:ext cx="26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1F77B4"/>
                </a:solidFill>
                <a:latin typeface="Raleway"/>
                <a:ea typeface="Raleway"/>
                <a:cs typeface="Raleway"/>
                <a:sym typeface="Raleway"/>
              </a:rPr>
              <a:t>Neural network output (class)</a:t>
            </a:r>
            <a:endParaRPr sz="1400" b="0" i="0" u="none" strike="noStrike" cap="none">
              <a:solidFill>
                <a:srgbClr val="1F77B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19" name="Google Shape;1019;p71"/>
          <p:cNvCxnSpPr/>
          <p:nvPr/>
        </p:nvCxnSpPr>
        <p:spPr>
          <a:xfrm rot="10800000" flipH="1">
            <a:off x="1396300" y="2783750"/>
            <a:ext cx="148200" cy="375000"/>
          </a:xfrm>
          <a:prstGeom prst="straightConnector1">
            <a:avLst/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20" name="Google Shape;1020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8"/>
              <a:buNone/>
            </a:pPr>
            <a:r>
              <a:rPr lang="en-GB" sz="2600"/>
              <a:t>Application to a line of data</a:t>
            </a:r>
            <a:endParaRPr sz="2600"/>
          </a:p>
        </p:txBody>
      </p:sp>
      <p:sp>
        <p:nvSpPr>
          <p:cNvPr id="1027" name="Google Shape;1027;p72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-GB"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8" name="Google Shape;1028;p72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9" name="Google Shape;1029;p72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0" name="Google Shape;103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00" y="865325"/>
            <a:ext cx="4040400" cy="26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658"/>
              <a:buNone/>
            </a:pPr>
            <a:r>
              <a:rPr lang="en-GB" sz="2600"/>
              <a:t>Application to a line of data</a:t>
            </a:r>
            <a:endParaRPr sz="2600"/>
          </a:p>
        </p:txBody>
      </p:sp>
      <p:pic>
        <p:nvPicPr>
          <p:cNvPr id="1037" name="Google Shape;1037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4015372"/>
            <a:ext cx="8839199" cy="8707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3"/>
          <p:cNvSpPr txBox="1"/>
          <p:nvPr/>
        </p:nvSpPr>
        <p:spPr>
          <a:xfrm>
            <a:off x="323100" y="3225925"/>
            <a:ext cx="496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Single acquisition line with three objects (classification results)</a:t>
            </a: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9" name="Google Shape;1039;p73"/>
          <p:cNvSpPr txBox="1"/>
          <p:nvPr/>
        </p:nvSpPr>
        <p:spPr>
          <a:xfrm rot="-5400000">
            <a:off x="-270000" y="4118582"/>
            <a:ext cx="87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0" name="Google Shape;1040;p73"/>
          <p:cNvSpPr txBox="1"/>
          <p:nvPr/>
        </p:nvSpPr>
        <p:spPr>
          <a:xfrm>
            <a:off x="865200" y="4735982"/>
            <a:ext cx="87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1" name="Google Shape;1041;p73"/>
          <p:cNvSpPr txBox="1"/>
          <p:nvPr/>
        </p:nvSpPr>
        <p:spPr>
          <a:xfrm>
            <a:off x="429100" y="10631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Input features are created by using a </a:t>
            </a:r>
            <a:r>
              <a:rPr lang="en-GB"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sliding window</a:t>
            </a: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2" name="Google Shape;1042;p73"/>
          <p:cNvSpPr txBox="1"/>
          <p:nvPr/>
        </p:nvSpPr>
        <p:spPr>
          <a:xfrm rot="-5400000">
            <a:off x="-24750" y="19610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cross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3" name="Google Shape;1043;p73"/>
          <p:cNvSpPr txBox="1"/>
          <p:nvPr/>
        </p:nvSpPr>
        <p:spPr>
          <a:xfrm>
            <a:off x="1872450" y="2883224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along track (m)</a:t>
            </a:r>
            <a:endParaRPr sz="10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4" name="Google Shape;104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  <p:pic>
        <p:nvPicPr>
          <p:cNvPr id="1045" name="Google Shape;1045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8225" y="2509000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3"/>
          <p:cNvSpPr/>
          <p:nvPr/>
        </p:nvSpPr>
        <p:spPr>
          <a:xfrm>
            <a:off x="5831559" y="2592032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Training dataset: dipole forward model</a:t>
            </a:r>
            <a:endParaRPr/>
          </a:p>
        </p:txBody>
      </p:sp>
      <p:sp>
        <p:nvSpPr>
          <p:cNvPr id="1052" name="Google Shape;1052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7 classes: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background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155 mm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105 mm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81 mm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60 mm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40 mm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clutter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/>
              <a:t># of realizations: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Training (multi-class): 400,000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Validation: 10,000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053" name="Google Shape;1053;p7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Randomly assign: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Target class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Location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Orientation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Noise level: approximate from background areas in the field data</a:t>
            </a:r>
            <a:endParaRPr/>
          </a:p>
        </p:txBody>
      </p:sp>
      <p:pic>
        <p:nvPicPr>
          <p:cNvPr id="1054" name="Google Shape;105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3075" y="1737626"/>
            <a:ext cx="514462" cy="18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8173" y="2013141"/>
            <a:ext cx="542331" cy="18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4"/>
          <p:cNvSpPr txBox="1"/>
          <p:nvPr/>
        </p:nvSpPr>
        <p:spPr>
          <a:xfrm>
            <a:off x="5619925" y="4578800"/>
            <a:ext cx="11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m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7" name="Google Shape;1057;p74"/>
          <p:cNvSpPr txBox="1"/>
          <p:nvPr/>
        </p:nvSpPr>
        <p:spPr>
          <a:xfrm>
            <a:off x="7524925" y="4121600"/>
            <a:ext cx="11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2.5 x W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8" name="Google Shape;1058;p74"/>
          <p:cNvSpPr txBox="1"/>
          <p:nvPr/>
        </p:nvSpPr>
        <p:spPr>
          <a:xfrm>
            <a:off x="4098950" y="3968347"/>
            <a:ext cx="6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0.5 m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9" name="Google Shape;1059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  <p:pic>
        <p:nvPicPr>
          <p:cNvPr id="1060" name="Google Shape;1060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2300" y="3137625"/>
            <a:ext cx="3276002" cy="1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74"/>
          <p:cNvSpPr txBox="1"/>
          <p:nvPr/>
        </p:nvSpPr>
        <p:spPr>
          <a:xfrm>
            <a:off x="6405475" y="4731200"/>
            <a:ext cx="2067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 - width of the system</a:t>
            </a:r>
            <a:endParaRPr sz="1300" b="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2" name="Google Shape;1062;p74"/>
          <p:cNvSpPr txBox="1"/>
          <p:nvPr/>
        </p:nvSpPr>
        <p:spPr>
          <a:xfrm>
            <a:off x="4613650" y="3193600"/>
            <a:ext cx="9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1.5 x W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Clutter design</a:t>
            </a:r>
            <a:endParaRPr/>
          </a:p>
        </p:txBody>
      </p:sp>
      <p:sp>
        <p:nvSpPr>
          <p:cNvPr id="1068" name="Google Shape;106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  <p:pic>
        <p:nvPicPr>
          <p:cNvPr id="1069" name="Google Shape;106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800" y="2138950"/>
            <a:ext cx="26860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1725" y="736626"/>
            <a:ext cx="3895725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5"/>
          <p:cNvSpPr txBox="1"/>
          <p:nvPr/>
        </p:nvSpPr>
        <p:spPr>
          <a:xfrm>
            <a:off x="515650" y="1317750"/>
            <a:ext cx="367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Physics-based parameterization of EM decay: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2" name="Google Shape;1072;p75"/>
          <p:cNvSpPr txBox="1"/>
          <p:nvPr/>
        </p:nvSpPr>
        <p:spPr>
          <a:xfrm>
            <a:off x="372425" y="2926475"/>
            <a:ext cx="3671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9 parameters in total: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Estimate values for UXOs in ordnance library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Define a distance threshold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Fill the remaining space with clutter objects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Field data - Sequim Bay test site (2022)</a:t>
            </a:r>
            <a:endParaRPr/>
          </a:p>
        </p:txBody>
      </p:sp>
      <p:sp>
        <p:nvSpPr>
          <p:cNvPr id="1078" name="Google Shape;1078;p76"/>
          <p:cNvSpPr txBox="1"/>
          <p:nvPr/>
        </p:nvSpPr>
        <p:spPr>
          <a:xfrm>
            <a:off x="748225" y="3043150"/>
            <a:ext cx="7537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7 acquisition lines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Current workflow requires seawater response removed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Some ISOs present, we used only UXO objects to train (e.g. medium ISO ~ 81mm)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9" name="Google Shape;107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  <p:pic>
        <p:nvPicPr>
          <p:cNvPr id="1080" name="Google Shape;108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650" y="1106904"/>
            <a:ext cx="9144000" cy="178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Get correlated noise using a binary classifier</a:t>
            </a:r>
            <a:endParaRPr/>
          </a:p>
        </p:txBody>
      </p:sp>
      <p:sp>
        <p:nvSpPr>
          <p:cNvPr id="1086" name="Google Shape;108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  <p:pic>
        <p:nvPicPr>
          <p:cNvPr id="1087" name="Google Shape;108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0689" y="905329"/>
            <a:ext cx="1247600" cy="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376975"/>
            <a:ext cx="8839197" cy="1578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77"/>
          <p:cNvSpPr txBox="1"/>
          <p:nvPr/>
        </p:nvSpPr>
        <p:spPr>
          <a:xfrm>
            <a:off x="1962300" y="4583725"/>
            <a:ext cx="501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 spatially correlated noise from this subset of field data 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90" name="Google Shape;1090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3107800"/>
            <a:ext cx="8520599" cy="123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55607" y="3404842"/>
            <a:ext cx="231717" cy="500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2" name="Google Shape;1092;p77"/>
          <p:cNvCxnSpPr/>
          <p:nvPr/>
        </p:nvCxnSpPr>
        <p:spPr>
          <a:xfrm rot="10800000" flipH="1">
            <a:off x="2485100" y="4256700"/>
            <a:ext cx="2004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93" name="Google Shape;1093;p77"/>
          <p:cNvSpPr/>
          <p:nvPr/>
        </p:nvSpPr>
        <p:spPr>
          <a:xfrm>
            <a:off x="7656215" y="1164579"/>
            <a:ext cx="744300" cy="19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4" name="Google Shape;1094;p77"/>
          <p:cNvSpPr txBox="1"/>
          <p:nvPr/>
        </p:nvSpPr>
        <p:spPr>
          <a:xfrm>
            <a:off x="7699564" y="1064104"/>
            <a:ext cx="77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</a:t>
            </a:r>
            <a:endParaRPr sz="11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7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Classification map (output of CNN)</a:t>
            </a:r>
            <a:endParaRPr/>
          </a:p>
        </p:txBody>
      </p:sp>
      <p:sp>
        <p:nvSpPr>
          <p:cNvPr id="1100" name="Google Shape;1100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68</a:t>
            </a:fld>
            <a:endParaRPr/>
          </a:p>
        </p:txBody>
      </p:sp>
      <p:pic>
        <p:nvPicPr>
          <p:cNvPr id="1101" name="Google Shape;110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22525"/>
            <a:ext cx="8839200" cy="146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375" y="2784500"/>
            <a:ext cx="1107850" cy="1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78"/>
          <p:cNvSpPr/>
          <p:nvPr/>
        </p:nvSpPr>
        <p:spPr>
          <a:xfrm>
            <a:off x="710709" y="2867532"/>
            <a:ext cx="66000" cy="66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9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7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Predicted labels vs truth labels - field data</a:t>
            </a:r>
            <a:endParaRPr/>
          </a:p>
        </p:txBody>
      </p:sp>
      <p:sp>
        <p:nvSpPr>
          <p:cNvPr id="1110" name="Google Shape;1110;p79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79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2" name="Google Shape;1112;p79"/>
          <p:cNvCxnSpPr/>
          <p:nvPr/>
        </p:nvCxnSpPr>
        <p:spPr>
          <a:xfrm rot="10800000" flipH="1">
            <a:off x="9084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3" name="Google Shape;1113;p79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sz="1000" b="1" i="0" u="none" strike="noStrike" cap="none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4" name="Google Shape;1114;p79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sz="1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5" name="Google Shape;1115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69</a:t>
            </a:fld>
            <a:endParaRPr/>
          </a:p>
        </p:txBody>
      </p:sp>
      <p:pic>
        <p:nvPicPr>
          <p:cNvPr id="1116" name="Google Shape;1116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FBACCE05-43DA-BB98-BD1C-3A588D8EED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355996"/>
            <a:ext cx="9144000" cy="2613025"/>
          </a:xfrm>
          <a:prstGeom prst="rect">
            <a:avLst/>
          </a:prstGeom>
        </p:spPr>
      </p:pic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inductive sources: time-domain 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99076" y="136525"/>
            <a:ext cx="2599875" cy="19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62728" y="2268200"/>
            <a:ext cx="188010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current density</a:t>
            </a:r>
            <a:endParaRPr dirty="0"/>
          </a:p>
        </p:txBody>
      </p:sp>
      <p:sp>
        <p:nvSpPr>
          <p:cNvPr id="119" name="Google Shape;119;p20"/>
          <p:cNvSpPr txBox="1"/>
          <p:nvPr/>
        </p:nvSpPr>
        <p:spPr>
          <a:xfrm>
            <a:off x="5811280" y="2263093"/>
            <a:ext cx="15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GB" sz="1800" b="0" i="0" u="none" strike="noStrike" cap="none" dirty="0" err="1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db</a:t>
            </a:r>
            <a:r>
              <a:rPr lang="en-GB" sz="1800" b="0" i="0" u="none" strike="noStrike" cap="none" dirty="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/dt</a:t>
            </a:r>
            <a:endParaRPr dirty="0"/>
          </a:p>
        </p:txBody>
      </p:sp>
      <p:pic>
        <p:nvPicPr>
          <p:cNvPr id="3" name="Google Shape;100;p19">
            <a:extLst>
              <a:ext uri="{FF2B5EF4-FFF2-40B4-BE49-F238E27FC236}">
                <a16:creationId xmlns:a16="http://schemas.microsoft.com/office/drawing/2014/main" id="{1878C8B9-69F2-5723-40F3-D2F9781C319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9205" r="10783" b="56728"/>
          <a:stretch/>
        </p:blipFill>
        <p:spPr>
          <a:xfrm>
            <a:off x="2204155" y="1221297"/>
            <a:ext cx="1004364" cy="10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79D0C-59B4-914F-D5F3-E87EEAEE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73" b="53871"/>
          <a:stretch/>
        </p:blipFill>
        <p:spPr>
          <a:xfrm>
            <a:off x="3208519" y="1476079"/>
            <a:ext cx="1973707" cy="74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0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8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Predicted labels vs truth labels - field data</a:t>
            </a:r>
            <a:endParaRPr/>
          </a:p>
        </p:txBody>
      </p:sp>
      <p:sp>
        <p:nvSpPr>
          <p:cNvPr id="1123" name="Google Shape;1123;p80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4" name="Google Shape;1124;p80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5" name="Google Shape;1125;p80"/>
          <p:cNvCxnSpPr/>
          <p:nvPr/>
        </p:nvCxnSpPr>
        <p:spPr>
          <a:xfrm rot="10800000" flipH="1">
            <a:off x="9084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6" name="Google Shape;1126;p80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sz="1000" b="1" i="0" u="none" strike="noStrike" cap="none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7" name="Google Shape;1127;p80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sz="1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8" name="Google Shape;1128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70</a:t>
            </a:fld>
            <a:endParaRPr/>
          </a:p>
        </p:txBody>
      </p:sp>
      <p:pic>
        <p:nvPicPr>
          <p:cNvPr id="1129" name="Google Shape;112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0"/>
          <p:cNvSpPr txBox="1"/>
          <p:nvPr/>
        </p:nvSpPr>
        <p:spPr>
          <a:xfrm>
            <a:off x="653075" y="3625125"/>
            <a:ext cx="290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Discriminated clutter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1" name="Google Shape;1131;p80"/>
          <p:cNvSpPr/>
          <p:nvPr/>
        </p:nvSpPr>
        <p:spPr>
          <a:xfrm>
            <a:off x="1239750" y="2448475"/>
            <a:ext cx="6396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77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80"/>
          <p:cNvSpPr/>
          <p:nvPr/>
        </p:nvSpPr>
        <p:spPr>
          <a:xfrm>
            <a:off x="2134975" y="2296075"/>
            <a:ext cx="5487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77B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81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8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Predicted labels vs truth labels - field data</a:t>
            </a:r>
            <a:endParaRPr/>
          </a:p>
        </p:txBody>
      </p:sp>
      <p:sp>
        <p:nvSpPr>
          <p:cNvPr id="1139" name="Google Shape;1139;p81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0" name="Google Shape;1140;p81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1" name="Google Shape;1141;p81"/>
          <p:cNvCxnSpPr/>
          <p:nvPr/>
        </p:nvCxnSpPr>
        <p:spPr>
          <a:xfrm rot="10800000" flipH="1">
            <a:off x="9084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2" name="Google Shape;1142;p81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sz="1000" b="1" i="0" u="none" strike="noStrike" cap="none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3" name="Google Shape;1143;p81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sz="1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4" name="Google Shape;114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71</a:t>
            </a:fld>
            <a:endParaRPr/>
          </a:p>
        </p:txBody>
      </p:sp>
      <p:pic>
        <p:nvPicPr>
          <p:cNvPr id="1145" name="Google Shape;114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81"/>
          <p:cNvSpPr txBox="1"/>
          <p:nvPr/>
        </p:nvSpPr>
        <p:spPr>
          <a:xfrm>
            <a:off x="653075" y="3625125"/>
            <a:ext cx="488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Discriminated clutter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Did not miss any 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7" name="Google Shape;1147;p81"/>
          <p:cNvSpPr/>
          <p:nvPr/>
        </p:nvSpPr>
        <p:spPr>
          <a:xfrm>
            <a:off x="4556876" y="2340822"/>
            <a:ext cx="5487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77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81"/>
          <p:cNvSpPr/>
          <p:nvPr/>
        </p:nvSpPr>
        <p:spPr>
          <a:xfrm>
            <a:off x="3969825" y="2347222"/>
            <a:ext cx="5487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77B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2"/>
          <p:cNvSpPr/>
          <p:nvPr/>
        </p:nvSpPr>
        <p:spPr>
          <a:xfrm>
            <a:off x="777150" y="1225450"/>
            <a:ext cx="1315500" cy="48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8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Predicted labels vs truth labels - field data</a:t>
            </a:r>
            <a:endParaRPr/>
          </a:p>
        </p:txBody>
      </p:sp>
      <p:sp>
        <p:nvSpPr>
          <p:cNvPr id="1155" name="Google Shape;1155;p82"/>
          <p:cNvSpPr/>
          <p:nvPr/>
        </p:nvSpPr>
        <p:spPr>
          <a:xfrm>
            <a:off x="917150" y="1332525"/>
            <a:ext cx="38400" cy="38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6" name="Google Shape;1156;p82"/>
          <p:cNvCxnSpPr/>
          <p:nvPr/>
        </p:nvCxnSpPr>
        <p:spPr>
          <a:xfrm>
            <a:off x="9072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7" name="Google Shape;1157;p82"/>
          <p:cNvCxnSpPr/>
          <p:nvPr/>
        </p:nvCxnSpPr>
        <p:spPr>
          <a:xfrm rot="10800000" flipH="1">
            <a:off x="908450" y="1506150"/>
            <a:ext cx="60900" cy="60900"/>
          </a:xfrm>
          <a:prstGeom prst="straightConnector1">
            <a:avLst/>
          </a:prstGeom>
          <a:noFill/>
          <a:ln w="19050" cap="flat" cmpd="sng">
            <a:solidFill>
              <a:srgbClr val="2CA0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8" name="Google Shape;1158;p82"/>
          <p:cNvSpPr txBox="1"/>
          <p:nvPr/>
        </p:nvSpPr>
        <p:spPr>
          <a:xfrm>
            <a:off x="969517" y="1368161"/>
            <a:ext cx="116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2CA02C"/>
                </a:solidFill>
                <a:latin typeface="Raleway"/>
                <a:ea typeface="Raleway"/>
                <a:cs typeface="Raleway"/>
                <a:sym typeface="Raleway"/>
              </a:rPr>
              <a:t>predicted label</a:t>
            </a:r>
            <a:endParaRPr sz="1000" b="1" i="0" u="none" strike="noStrike" cap="none">
              <a:solidFill>
                <a:srgbClr val="2CA0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9" name="Google Shape;1159;p82"/>
          <p:cNvSpPr txBox="1"/>
          <p:nvPr/>
        </p:nvSpPr>
        <p:spPr>
          <a:xfrm>
            <a:off x="960151" y="1165175"/>
            <a:ext cx="106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ground truth</a:t>
            </a:r>
            <a:endParaRPr sz="1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0" name="Google Shape;1160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72</a:t>
            </a:fld>
            <a:endParaRPr/>
          </a:p>
        </p:txBody>
      </p:sp>
      <p:pic>
        <p:nvPicPr>
          <p:cNvPr id="1161" name="Google Shape;116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59350"/>
            <a:ext cx="8839203" cy="171757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82"/>
          <p:cNvSpPr txBox="1"/>
          <p:nvPr/>
        </p:nvSpPr>
        <p:spPr>
          <a:xfrm>
            <a:off x="653075" y="3625125"/>
            <a:ext cx="488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Discriminated clutter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Did not miss any UXO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Classified to closest object in training dataset 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3" name="Google Shape;1163;p82"/>
          <p:cNvSpPr/>
          <p:nvPr/>
        </p:nvSpPr>
        <p:spPr>
          <a:xfrm>
            <a:off x="4844551" y="2571747"/>
            <a:ext cx="5487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77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82"/>
          <p:cNvSpPr/>
          <p:nvPr/>
        </p:nvSpPr>
        <p:spPr>
          <a:xfrm>
            <a:off x="3662975" y="2609322"/>
            <a:ext cx="594600" cy="244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7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77B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UXO classification</a:t>
            </a:r>
            <a:endParaRPr/>
          </a:p>
        </p:txBody>
      </p:sp>
      <p:sp>
        <p:nvSpPr>
          <p:cNvPr id="1170" name="Google Shape;1170;p83"/>
          <p:cNvSpPr txBox="1">
            <a:spLocks noGrp="1"/>
          </p:cNvSpPr>
          <p:nvPr>
            <p:ph type="body" idx="1"/>
          </p:nvPr>
        </p:nvSpPr>
        <p:spPr>
          <a:xfrm>
            <a:off x="311699" y="942825"/>
            <a:ext cx="6392437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Key points: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image-segmentation architecture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clutter design and correlated noise are important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Some limitations: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not trained to handle multiple objects in the same window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objects used to generate synthetic data should be close to the objects on the field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Future work: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explore multi-target scenario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combining with traditional approach</a:t>
            </a:r>
            <a:endParaRPr dirty="0"/>
          </a:p>
        </p:txBody>
      </p:sp>
      <p:sp>
        <p:nvSpPr>
          <p:cNvPr id="1171" name="Google Shape;1171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283E9-67B1-4376-D977-EC620154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36" y="1030595"/>
            <a:ext cx="2767398" cy="308230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problems</a:t>
            </a:r>
            <a:endParaRPr/>
          </a:p>
        </p:txBody>
      </p:sp>
      <p:sp>
        <p:nvSpPr>
          <p:cNvPr id="1177" name="Google Shape;1177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74</a:t>
            </a:fld>
            <a:endParaRPr/>
          </a:p>
        </p:txBody>
      </p:sp>
      <p:sp>
        <p:nvSpPr>
          <p:cNvPr id="1178" name="Google Shape;1178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79" name="Google Shape;1179;p84"/>
          <p:cNvSpPr txBox="1">
            <a:spLocks noGrp="1"/>
          </p:cNvSpPr>
          <p:nvPr>
            <p:ph type="body" idx="1"/>
          </p:nvPr>
        </p:nvSpPr>
        <p:spPr>
          <a:xfrm>
            <a:off x="311700" y="3048475"/>
            <a:ext cx="85206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Electrical conductivity can be a diagnostic physical property in many settings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Electromagnetic methods can be useful across a wide range of scales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Numerical tools for simulation, inversion, machine learning enable understanding of physical responses, invaluable for interpretation of data </a:t>
            </a:r>
            <a:endParaRPr/>
          </a:p>
        </p:txBody>
      </p:sp>
      <p:pic>
        <p:nvPicPr>
          <p:cNvPr id="1180" name="Google Shape;118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75" y="872138"/>
            <a:ext cx="6057049" cy="202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</a:t>
            </a:r>
            <a:endParaRPr/>
          </a:p>
        </p:txBody>
      </p:sp>
      <p:sp>
        <p:nvSpPr>
          <p:cNvPr id="1186" name="Google Shape;1186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75</a:t>
            </a:fld>
            <a:endParaRPr/>
          </a:p>
        </p:txBody>
      </p:sp>
      <p:sp>
        <p:nvSpPr>
          <p:cNvPr id="1187" name="Google Shape;1187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88" name="Google Shape;118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586" y="1105488"/>
            <a:ext cx="6057049" cy="202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85"/>
          <p:cNvPicPr preferRelativeResize="0"/>
          <p:nvPr/>
        </p:nvPicPr>
        <p:blipFill rotWithShape="1">
          <a:blip r:embed="rId4">
            <a:alphaModFix/>
          </a:blip>
          <a:srcRect l="23238" t="9423" r="23216" b="7623"/>
          <a:stretch/>
        </p:blipFill>
        <p:spPr>
          <a:xfrm>
            <a:off x="3217032" y="4586732"/>
            <a:ext cx="300255" cy="2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85"/>
          <p:cNvSpPr txBox="1"/>
          <p:nvPr/>
        </p:nvSpPr>
        <p:spPr>
          <a:xfrm>
            <a:off x="3710561" y="4467940"/>
            <a:ext cx="22548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lheagy@eoas.ubc.ca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1" name="Google Shape;1191;p85"/>
          <p:cNvSpPr txBox="1"/>
          <p:nvPr/>
        </p:nvSpPr>
        <p:spPr>
          <a:xfrm>
            <a:off x="3710574" y="3291213"/>
            <a:ext cx="173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 dirty="0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simpeg.xyz </a:t>
            </a:r>
            <a:endParaRPr sz="18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92" name="Google Shape;1192;p85"/>
          <p:cNvPicPr preferRelativeResize="0"/>
          <p:nvPr/>
        </p:nvPicPr>
        <p:blipFill rotWithShape="1">
          <a:blip r:embed="rId7">
            <a:alphaModFix/>
          </a:blip>
          <a:srcRect r="68389"/>
          <a:stretch/>
        </p:blipFill>
        <p:spPr>
          <a:xfrm>
            <a:off x="3044798" y="3183188"/>
            <a:ext cx="548700" cy="6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85"/>
          <p:cNvPicPr preferRelativeResize="0"/>
          <p:nvPr/>
        </p:nvPicPr>
        <p:blipFill rotWithShape="1">
          <a:blip r:embed="rId8">
            <a:alphaModFix/>
          </a:blip>
          <a:srcRect r="78259"/>
          <a:stretch/>
        </p:blipFill>
        <p:spPr>
          <a:xfrm>
            <a:off x="640101" y="1060913"/>
            <a:ext cx="1099209" cy="13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970B7C-E394-AF99-2613-030E6FB4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52" y="3882202"/>
            <a:ext cx="534217" cy="53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91;p85">
            <a:extLst>
              <a:ext uri="{FF2B5EF4-FFF2-40B4-BE49-F238E27FC236}">
                <a16:creationId xmlns:a16="http://schemas.microsoft.com/office/drawing/2014/main" id="{E8A31D2D-6B3E-C97D-41DE-DD2587BF5A4D}"/>
              </a:ext>
            </a:extLst>
          </p:cNvPr>
          <p:cNvSpPr txBox="1"/>
          <p:nvPr/>
        </p:nvSpPr>
        <p:spPr>
          <a:xfrm>
            <a:off x="3710561" y="3843012"/>
            <a:ext cx="173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 dirty="0" err="1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0"/>
              </a:rPr>
              <a:t>geosci.xyz</a:t>
            </a:r>
            <a:endParaRPr sz="18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Google Shape;1195;p85">
            <a:extLst>
              <a:ext uri="{FF2B5EF4-FFF2-40B4-BE49-F238E27FC236}">
                <a16:creationId xmlns:a16="http://schemas.microsoft.com/office/drawing/2014/main" id="{33657A82-9561-40F9-870C-64CEA600B16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7670" r="249"/>
          <a:stretch/>
        </p:blipFill>
        <p:spPr>
          <a:xfrm>
            <a:off x="170149" y="2549527"/>
            <a:ext cx="2039112" cy="77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inductive sources: time-domain 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9076" y="136525"/>
            <a:ext cx="2599875" cy="19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media2">
            <a:hlinkClick r:id="" action="ppaction://media"/>
            <a:extLst>
              <a:ext uri="{FF2B5EF4-FFF2-40B4-BE49-F238E27FC236}">
                <a16:creationId xmlns:a16="http://schemas.microsoft.com/office/drawing/2014/main" id="{889DBE46-007B-851B-A053-690CBDF95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355995"/>
            <a:ext cx="9144000" cy="2613025"/>
          </a:xfrm>
          <a:prstGeom prst="rect">
            <a:avLst/>
          </a:prstGeom>
        </p:spPr>
      </p:pic>
      <p:sp>
        <p:nvSpPr>
          <p:cNvPr id="4" name="Google Shape;118;p20">
            <a:extLst>
              <a:ext uri="{FF2B5EF4-FFF2-40B4-BE49-F238E27FC236}">
                <a16:creationId xmlns:a16="http://schemas.microsoft.com/office/drawing/2014/main" id="{261BEB71-FAE9-ED47-ABD2-6FABB131E76D}"/>
              </a:ext>
            </a:extLst>
          </p:cNvPr>
          <p:cNvSpPr txBox="1"/>
          <p:nvPr/>
        </p:nvSpPr>
        <p:spPr>
          <a:xfrm>
            <a:off x="62728" y="2268200"/>
            <a:ext cx="188010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current density</a:t>
            </a:r>
            <a:endParaRPr dirty="0"/>
          </a:p>
        </p:txBody>
      </p:sp>
      <p:sp>
        <p:nvSpPr>
          <p:cNvPr id="6" name="Google Shape;119;p20">
            <a:extLst>
              <a:ext uri="{FF2B5EF4-FFF2-40B4-BE49-F238E27FC236}">
                <a16:creationId xmlns:a16="http://schemas.microsoft.com/office/drawing/2014/main" id="{474BE582-2E76-C558-F516-D7F553D5C8B2}"/>
              </a:ext>
            </a:extLst>
          </p:cNvPr>
          <p:cNvSpPr txBox="1"/>
          <p:nvPr/>
        </p:nvSpPr>
        <p:spPr>
          <a:xfrm>
            <a:off x="5811280" y="2263093"/>
            <a:ext cx="15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GB" sz="1800" b="0" i="0" u="none" strike="noStrike" cap="none" dirty="0" err="1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db</a:t>
            </a:r>
            <a:r>
              <a:rPr lang="en-GB" sz="1800" b="0" i="0" u="none" strike="noStrike" cap="none" dirty="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/dt</a:t>
            </a:r>
            <a:endParaRPr dirty="0"/>
          </a:p>
        </p:txBody>
      </p:sp>
      <p:pic>
        <p:nvPicPr>
          <p:cNvPr id="7" name="Google Shape;100;p19">
            <a:extLst>
              <a:ext uri="{FF2B5EF4-FFF2-40B4-BE49-F238E27FC236}">
                <a16:creationId xmlns:a16="http://schemas.microsoft.com/office/drawing/2014/main" id="{AFA1F3C6-0822-ACFA-E48A-CCF2EBD77B6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9205" r="10783" b="56728"/>
          <a:stretch/>
        </p:blipFill>
        <p:spPr>
          <a:xfrm>
            <a:off x="2204155" y="1221297"/>
            <a:ext cx="1004364" cy="10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7ECF1-EFA1-D6A7-F341-90F842950A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73" b="53871"/>
          <a:stretch/>
        </p:blipFill>
        <p:spPr>
          <a:xfrm>
            <a:off x="3208519" y="1476079"/>
            <a:ext cx="1973707" cy="74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physics: frequency domain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060591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high frequency ~ early times, low frequency ~ later times</a:t>
            </a:r>
            <a:endParaRPr dirty="0"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grpSp>
        <p:nvGrpSpPr>
          <p:cNvPr id="138" name="Google Shape;138;p22"/>
          <p:cNvGrpSpPr/>
          <p:nvPr/>
        </p:nvGrpSpPr>
        <p:grpSpPr>
          <a:xfrm>
            <a:off x="4243309" y="1199787"/>
            <a:ext cx="4593107" cy="1834546"/>
            <a:chOff x="1787176" y="1388843"/>
            <a:chExt cx="6156154" cy="2458848"/>
          </a:xfrm>
        </p:grpSpPr>
        <p:pic>
          <p:nvPicPr>
            <p:cNvPr id="139" name="Google Shape;139;p22"/>
            <p:cNvPicPr preferRelativeResize="0"/>
            <p:nvPr/>
          </p:nvPicPr>
          <p:blipFill rotWithShape="1">
            <a:blip r:embed="rId3">
              <a:alphaModFix/>
            </a:blip>
            <a:srcRect r="5775"/>
            <a:stretch/>
          </p:blipFill>
          <p:spPr>
            <a:xfrm>
              <a:off x="1787176" y="1388843"/>
              <a:ext cx="2887820" cy="245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2"/>
            <p:cNvPicPr preferRelativeResize="0"/>
            <p:nvPr/>
          </p:nvPicPr>
          <p:blipFill rotWithShape="1">
            <a:blip r:embed="rId4">
              <a:alphaModFix/>
            </a:blip>
            <a:srcRect l="10846" r="5652"/>
            <a:stretch/>
          </p:blipFill>
          <p:spPr>
            <a:xfrm>
              <a:off x="5384169" y="1388843"/>
              <a:ext cx="2559161" cy="2458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2"/>
          <p:cNvSpPr txBox="1"/>
          <p:nvPr/>
        </p:nvSpPr>
        <p:spPr>
          <a:xfrm>
            <a:off x="3633348" y="1299989"/>
            <a:ext cx="104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</a:t>
            </a:r>
            <a:r>
              <a:rPr lang="en-GB" sz="1800" baseline="-25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18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</a:t>
            </a:r>
            <a:endParaRPr sz="1800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633348" y="3418256"/>
            <a:ext cx="104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 imag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696280" y="939769"/>
            <a:ext cx="104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100 kHz</a:t>
            </a:r>
            <a:endParaRPr dirty="0"/>
          </a:p>
        </p:txBody>
      </p:sp>
      <p:sp>
        <p:nvSpPr>
          <p:cNvPr id="144" name="Google Shape;144;p22"/>
          <p:cNvSpPr txBox="1"/>
          <p:nvPr/>
        </p:nvSpPr>
        <p:spPr>
          <a:xfrm>
            <a:off x="7138768" y="939769"/>
            <a:ext cx="104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 kHz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692" y="2756340"/>
            <a:ext cx="1706189" cy="80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3327" y="3319344"/>
            <a:ext cx="2254150" cy="18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52101" y="3319343"/>
            <a:ext cx="2254150" cy="182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7192" y="4033608"/>
            <a:ext cx="1845383" cy="557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11700" y="2141550"/>
            <a:ext cx="31545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skin depth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2101</Words>
  <Application>Microsoft Macintosh PowerPoint</Application>
  <PresentationFormat>On-screen Show (16:9)</PresentationFormat>
  <Paragraphs>611</Paragraphs>
  <Slides>75</Slides>
  <Notes>71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Raleway</vt:lpstr>
      <vt:lpstr>Arial</vt:lpstr>
      <vt:lpstr>Helvetica Neue</vt:lpstr>
      <vt:lpstr>Lato</vt:lpstr>
      <vt:lpstr>Helvetica Neue Light</vt:lpstr>
      <vt:lpstr>Avenir</vt:lpstr>
      <vt:lpstr>Simple Light</vt:lpstr>
      <vt:lpstr>geophysical electromagnetics imaging the subsurface from shallow to deep </vt:lpstr>
      <vt:lpstr>some important problems</vt:lpstr>
      <vt:lpstr>geophysical experiments &amp; physical properties</vt:lpstr>
      <vt:lpstr>electrical conductivity / resistivity</vt:lpstr>
      <vt:lpstr>electromagnetic experiments </vt:lpstr>
      <vt:lpstr>inductive sources: time-domain </vt:lpstr>
      <vt:lpstr>inductive sources: time-domain </vt:lpstr>
      <vt:lpstr>inductive sources: time-domain </vt:lpstr>
      <vt:lpstr>physics: frequency domain</vt:lpstr>
      <vt:lpstr>forward and inverse problems </vt:lpstr>
      <vt:lpstr>statement of the inverse problem</vt:lpstr>
      <vt:lpstr>statement of the inverse problem</vt:lpstr>
      <vt:lpstr>PowerPoint Presentation</vt:lpstr>
      <vt:lpstr>Multi-scale EM geophysical methods</vt:lpstr>
      <vt:lpstr>Multi-scale EM geophysical methods</vt:lpstr>
      <vt:lpstr>important problems: scales and surveys</vt:lpstr>
      <vt:lpstr>permafrost: near surface, large areas</vt:lpstr>
      <vt:lpstr>minerals, geothermal: large scales &amp; seeing deep</vt:lpstr>
      <vt:lpstr>minerals: intermediate scale, multiple data types</vt:lpstr>
      <vt:lpstr>minerals: intermediate scale, multiple data types</vt:lpstr>
      <vt:lpstr>CO2 sequestration, hydrocarbons: fine scales &amp; large contrasts</vt:lpstr>
      <vt:lpstr>unexploded ordnance: small scales </vt:lpstr>
      <vt:lpstr>case studies</vt:lpstr>
      <vt:lpstr>case studies</vt:lpstr>
      <vt:lpstr>groundwater in Myanmar</vt:lpstr>
      <vt:lpstr>groundwater in Myanmar: important components</vt:lpstr>
      <vt:lpstr>groundwater in Myanmar</vt:lpstr>
      <vt:lpstr>groundwater in Myanmar</vt:lpstr>
      <vt:lpstr>groundwater in Myanmar</vt:lpstr>
      <vt:lpstr>groundwater in Myanmar</vt:lpstr>
      <vt:lpstr>groundwater in Myanmar</vt:lpstr>
      <vt:lpstr>groundwater in Myanmar</vt:lpstr>
      <vt:lpstr>groundwater in Myanmar</vt:lpstr>
      <vt:lpstr>                              open educational resources</vt:lpstr>
      <vt:lpstr>case studies</vt:lpstr>
      <vt:lpstr>an example: monitoring with steel cased wells</vt:lpstr>
      <vt:lpstr>electromagnetics: basic equations (quasi-static)</vt:lpstr>
      <vt:lpstr>numerical simulations in SimPEG: frequency domain EM</vt:lpstr>
      <vt:lpstr>numerical simulations in SimPEG: frequency domain EM</vt:lpstr>
      <vt:lpstr>numerical simulations in SimPEG: frequency domain EM</vt:lpstr>
      <vt:lpstr>EM experiment: no casing</vt:lpstr>
      <vt:lpstr>EM experiment with casing </vt:lpstr>
      <vt:lpstr>PowerPoint Presentation</vt:lpstr>
      <vt:lpstr>EM monitoring with casing</vt:lpstr>
      <vt:lpstr>case studies</vt:lpstr>
      <vt:lpstr>Unexploded ordnance (UXO): A global problem</vt:lpstr>
      <vt:lpstr>PowerPoint Presentation</vt:lpstr>
      <vt:lpstr>Time-domain EM response of a UXO</vt:lpstr>
      <vt:lpstr>Time-domain EM response of a UXO</vt:lpstr>
      <vt:lpstr>Survey and system</vt:lpstr>
      <vt:lpstr>Data</vt:lpstr>
      <vt:lpstr>Data</vt:lpstr>
      <vt:lpstr>Data</vt:lpstr>
      <vt:lpstr>Data</vt:lpstr>
      <vt:lpstr>Can we classify directly from EM data?</vt:lpstr>
      <vt:lpstr>Convolutional Neural Networks (CNNs)</vt:lpstr>
      <vt:lpstr>Convolutional Neural Networks (CNNs)</vt:lpstr>
      <vt:lpstr>Defining label masks</vt:lpstr>
      <vt:lpstr>Application to a line of data</vt:lpstr>
      <vt:lpstr>Application to a line of data</vt:lpstr>
      <vt:lpstr>Application to a line of data</vt:lpstr>
      <vt:lpstr>Application to a line of data</vt:lpstr>
      <vt:lpstr>Application to a line of data</vt:lpstr>
      <vt:lpstr>Training dataset: dipole forward model</vt:lpstr>
      <vt:lpstr>Clutter design</vt:lpstr>
      <vt:lpstr>Field data - Sequim Bay test site (2022)</vt:lpstr>
      <vt:lpstr>Get correlated noise using a binary classifier</vt:lpstr>
      <vt:lpstr>Classification map (output of CNN)</vt:lpstr>
      <vt:lpstr>Predicted labels vs truth labels - field data</vt:lpstr>
      <vt:lpstr>Predicted labels vs truth labels - field data</vt:lpstr>
      <vt:lpstr>Predicted labels vs truth labels - field data</vt:lpstr>
      <vt:lpstr>Predicted labels vs truth labels - field data</vt:lpstr>
      <vt:lpstr>UXO classification</vt:lpstr>
      <vt:lpstr>important problems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geophysical electromagnetics imaging the subsurface from shallow to deep </dc:title>
  <cp:lastModifiedBy>Lindsey Heagy</cp:lastModifiedBy>
  <cp:revision>8</cp:revision>
  <dcterms:modified xsi:type="dcterms:W3CDTF">2024-05-26T06:12:52Z</dcterms:modified>
</cp:coreProperties>
</file>